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9" r:id="rId6"/>
    <p:sldId id="261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Gilroy 1" panose="020B0604020202020204" charset="0"/>
      <p:regular r:id="rId14"/>
      <p:bold r:id="rId15"/>
    </p:embeddedFont>
    <p:embeddedFont>
      <p:font typeface="Gilroy 2" panose="020B0604020202020204" charset="0"/>
      <p:regular r:id="rId16"/>
      <p:bold r:id="rId17"/>
    </p:embeddedFont>
    <p:embeddedFont>
      <p:font typeface="Inter" panose="020B0604020202020204" charset="0"/>
      <p:regular r:id="rId18"/>
      <p:bold r:id="rId19"/>
    </p:embeddedFont>
    <p:embeddedFont>
      <p:font typeface="Inter Bold" panose="020B0604020202020204" charset="0"/>
      <p:regular r:id="rId20"/>
      <p:bold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 autoAdjust="0"/>
    <p:restoredTop sz="94632" autoAdjust="0"/>
  </p:normalViewPr>
  <p:slideViewPr>
    <p:cSldViewPr>
      <p:cViewPr varScale="1">
        <p:scale>
          <a:sx n="42" d="100"/>
          <a:sy n="42" d="100"/>
        </p:scale>
        <p:origin x="6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Key points</a:t>
            </a:r>
          </a:p>
          <a:p>
            <a:r>
              <a:rPr lang="en-US"/>
              <a:t>- General introduction</a:t>
            </a:r>
          </a:p>
          <a:p>
            <a:r>
              <a:rPr lang="en-US"/>
              <a:t>- Platform in market</a:t>
            </a:r>
          </a:p>
          <a:p>
            <a:r>
              <a:rPr lang="en-US"/>
              <a:t>- Good adoption, clear market need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3448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are the things that will save you time</a:t>
            </a:r>
          </a:p>
          <a:p>
            <a:r>
              <a:rPr lang="en-US"/>
              <a:t>What are the jobs you do repeatedly that could be automated.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are the things that will save you time</a:t>
            </a:r>
          </a:p>
          <a:p>
            <a:r>
              <a:rPr lang="en-US"/>
              <a:t>What are the jobs you do repeatedly that could be automated.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svg"/><Relationship Id="rId1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7.svg"/><Relationship Id="rId12" Type="http://schemas.openxmlformats.org/officeDocument/2006/relationships/image" Target="../media/image26.png"/><Relationship Id="rId1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svg"/><Relationship Id="rId5" Type="http://schemas.openxmlformats.org/officeDocument/2006/relationships/image" Target="../media/image32.png"/><Relationship Id="rId15" Type="http://schemas.openxmlformats.org/officeDocument/2006/relationships/image" Target="../media/image29.svg"/><Relationship Id="rId10" Type="http://schemas.openxmlformats.org/officeDocument/2006/relationships/image" Target="../media/image20.png"/><Relationship Id="rId4" Type="http://schemas.openxmlformats.org/officeDocument/2006/relationships/image" Target="../media/image25.svg"/><Relationship Id="rId9" Type="http://schemas.openxmlformats.org/officeDocument/2006/relationships/image" Target="../media/image19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7" b="-92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714500"/>
            <a:ext cx="18288000" cy="13716000"/>
            <a:chOff x="0" y="0"/>
            <a:chExt cx="4816593" cy="36124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612445"/>
            </a:xfrm>
            <a:custGeom>
              <a:avLst/>
              <a:gdLst/>
              <a:ahLst/>
              <a:cxnLst/>
              <a:rect l="l" t="t" r="r" b="b"/>
              <a:pathLst>
                <a:path w="4816592" h="3612445">
                  <a:moveTo>
                    <a:pt x="0" y="0"/>
                  </a:moveTo>
                  <a:lnTo>
                    <a:pt x="4816592" y="0"/>
                  </a:lnTo>
                  <a:lnTo>
                    <a:pt x="4816592" y="3612445"/>
                  </a:lnTo>
                  <a:lnTo>
                    <a:pt x="0" y="3612445"/>
                  </a:lnTo>
                  <a:close/>
                </a:path>
              </a:pathLst>
            </a:custGeom>
            <a:solidFill>
              <a:srgbClr val="020250">
                <a:alpha val="3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50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132587" y="1028700"/>
            <a:ext cx="8022826" cy="4382717"/>
          </a:xfrm>
          <a:custGeom>
            <a:avLst/>
            <a:gdLst/>
            <a:ahLst/>
            <a:cxnLst/>
            <a:rect l="l" t="t" r="r" b="b"/>
            <a:pathLst>
              <a:path w="8022826" h="4382717">
                <a:moveTo>
                  <a:pt x="0" y="0"/>
                </a:moveTo>
                <a:lnTo>
                  <a:pt x="8022826" y="0"/>
                </a:lnTo>
                <a:lnTo>
                  <a:pt x="8022826" y="4382717"/>
                </a:lnTo>
                <a:lnTo>
                  <a:pt x="0" y="438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292604" y="6852077"/>
            <a:ext cx="13702791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4099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rPr>
              <a:t>Dumbleyung Agtech Expo</a:t>
            </a:r>
          </a:p>
          <a:p>
            <a:pPr algn="ctr">
              <a:lnSpc>
                <a:spcPts val="4919"/>
              </a:lnSpc>
            </a:pPr>
            <a:r>
              <a:rPr lang="en-US" sz="4099">
                <a:solidFill>
                  <a:srgbClr val="F8F8F8"/>
                </a:solidFill>
                <a:latin typeface="Inter"/>
                <a:ea typeface="Inter"/>
                <a:cs typeface="Inter"/>
                <a:sym typeface="Inter"/>
              </a:rPr>
              <a:t>23 July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0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0250">
                <a:alpha val="7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05001" y="128837"/>
            <a:ext cx="13626256" cy="1895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 dirty="0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rPr>
              <a:t>What can you do</a:t>
            </a:r>
            <a:r>
              <a:rPr lang="en-US" sz="11499" dirty="0">
                <a:solidFill>
                  <a:srgbClr val="E60477"/>
                </a:solidFill>
                <a:latin typeface="Inter Bold"/>
                <a:ea typeface="Inter Bold"/>
                <a:cs typeface="Inter Bold"/>
                <a:sym typeface="Inter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181002"/>
            <a:ext cx="16230600" cy="785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Be proactive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Engage and be vocal about what you want.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Ask for new features or improvements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Tell them what does and doesn’t work</a:t>
            </a:r>
          </a:p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Speak to the provider</a:t>
            </a:r>
          </a:p>
          <a:p>
            <a:pPr algn="ctr">
              <a:lnSpc>
                <a:spcPts val="2800"/>
              </a:lnSpc>
            </a:pPr>
            <a:endParaRPr lang="en-US" sz="50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12599"/>
              </a:lnSpc>
            </a:pPr>
            <a:r>
              <a:rPr lang="en-US" sz="90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Invest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Time. Money. Support. Feedback. Lobbying.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906392" y="108673"/>
            <a:ext cx="2243779" cy="2243779"/>
            <a:chOff x="0" y="0"/>
            <a:chExt cx="2991705" cy="299170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991705" cy="2991705"/>
              <a:chOff x="0" y="0"/>
              <a:chExt cx="1505185" cy="15051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5684" y="25684"/>
              <a:ext cx="2940338" cy="2940338"/>
            </a:xfrm>
            <a:custGeom>
              <a:avLst/>
              <a:gdLst/>
              <a:ahLst/>
              <a:cxnLst/>
              <a:rect l="l" t="t" r="r" b="b"/>
              <a:pathLst>
                <a:path w="2940338" h="2940338">
                  <a:moveTo>
                    <a:pt x="0" y="0"/>
                  </a:moveTo>
                  <a:lnTo>
                    <a:pt x="2940337" y="0"/>
                  </a:lnTo>
                  <a:lnTo>
                    <a:pt x="2940337" y="2940337"/>
                  </a:lnTo>
                  <a:lnTo>
                    <a:pt x="0" y="2940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1881" y="3010066"/>
            <a:ext cx="10768438" cy="4266868"/>
            <a:chOff x="0" y="0"/>
            <a:chExt cx="14357917" cy="5689157"/>
          </a:xfrm>
        </p:grpSpPr>
        <p:sp>
          <p:nvSpPr>
            <p:cNvPr id="3" name="Freeform 3"/>
            <p:cNvSpPr/>
            <p:nvPr/>
          </p:nvSpPr>
          <p:spPr>
            <a:xfrm>
              <a:off x="10889349" y="4900778"/>
              <a:ext cx="3468569" cy="741383"/>
            </a:xfrm>
            <a:custGeom>
              <a:avLst/>
              <a:gdLst/>
              <a:ahLst/>
              <a:cxnLst/>
              <a:rect l="l" t="t" r="r" b="b"/>
              <a:pathLst>
                <a:path w="3468569" h="741383">
                  <a:moveTo>
                    <a:pt x="0" y="0"/>
                  </a:moveTo>
                  <a:lnTo>
                    <a:pt x="3468568" y="0"/>
                  </a:lnTo>
                  <a:lnTo>
                    <a:pt x="3468568" y="741383"/>
                  </a:lnTo>
                  <a:lnTo>
                    <a:pt x="0" y="741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3" t="-164147" b="-1931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8297741" y="4885621"/>
              <a:ext cx="3488211" cy="803536"/>
            </a:xfrm>
            <a:custGeom>
              <a:avLst/>
              <a:gdLst/>
              <a:ahLst/>
              <a:cxnLst/>
              <a:rect l="l" t="t" r="r" b="b"/>
              <a:pathLst>
                <a:path w="3488211" h="803536">
                  <a:moveTo>
                    <a:pt x="0" y="0"/>
                  </a:moveTo>
                  <a:lnTo>
                    <a:pt x="3488211" y="0"/>
                  </a:lnTo>
                  <a:lnTo>
                    <a:pt x="3488211" y="803536"/>
                  </a:lnTo>
                  <a:lnTo>
                    <a:pt x="0" y="803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5096" b="-14726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8910069" y="0"/>
              <a:ext cx="4843053" cy="4843053"/>
              <a:chOff x="0" y="0"/>
              <a:chExt cx="1505185" cy="15051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8951646" y="41578"/>
              <a:ext cx="4759897" cy="4759897"/>
            </a:xfrm>
            <a:custGeom>
              <a:avLst/>
              <a:gdLst/>
              <a:ahLst/>
              <a:cxnLst/>
              <a:rect l="l" t="t" r="r" b="b"/>
              <a:pathLst>
                <a:path w="4759897" h="4759897">
                  <a:moveTo>
                    <a:pt x="0" y="0"/>
                  </a:moveTo>
                  <a:lnTo>
                    <a:pt x="4759898" y="0"/>
                  </a:lnTo>
                  <a:lnTo>
                    <a:pt x="4759898" y="4759897"/>
                  </a:lnTo>
                  <a:lnTo>
                    <a:pt x="0" y="4759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297741" cy="5069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090"/>
                </a:lnSpc>
              </a:pPr>
              <a:r>
                <a:rPr lang="en-US" sz="7883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Scan the QR to download the app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6096" y="9379551"/>
            <a:ext cx="5320978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rPr>
              <a:t>agoralivestock.com.au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18888" y="9379551"/>
            <a:ext cx="289187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rPr>
              <a:t>1300 812 345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0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0250">
                <a:alpha val="7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71181" y="128837"/>
            <a:ext cx="9145637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rPr>
              <a:t>Background</a:t>
            </a:r>
            <a:r>
              <a:rPr lang="en-US" sz="11499">
                <a:solidFill>
                  <a:srgbClr val="E60477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947" y="2441524"/>
            <a:ext cx="12183267" cy="695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88" lvl="1" indent="-550544" algn="l">
              <a:lnSpc>
                <a:spcPts val="6119"/>
              </a:lnSpc>
              <a:buFont typeface="Arial"/>
              <a:buChar char="•"/>
            </a:pPr>
            <a:r>
              <a:rPr lang="en-US" sz="5099">
                <a:solidFill>
                  <a:srgbClr val="F8F8F8"/>
                </a:solidFill>
                <a:latin typeface="Inter"/>
                <a:ea typeface="Inter"/>
                <a:cs typeface="Inter"/>
                <a:sym typeface="Inter"/>
              </a:rPr>
              <a:t>Launched in 2018 as an independent source of livestock price information</a:t>
            </a:r>
          </a:p>
          <a:p>
            <a:pPr algn="l">
              <a:lnSpc>
                <a:spcPts val="6119"/>
              </a:lnSpc>
            </a:pPr>
            <a:endParaRPr lang="en-US" sz="5099">
              <a:solidFill>
                <a:srgbClr val="F8F8F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01088" lvl="1" indent="-550544" algn="l">
              <a:lnSpc>
                <a:spcPts val="6119"/>
              </a:lnSpc>
              <a:buFont typeface="Arial"/>
              <a:buChar char="•"/>
            </a:pPr>
            <a:r>
              <a:rPr lang="en-US" sz="5099">
                <a:solidFill>
                  <a:srgbClr val="F8F8F8"/>
                </a:solidFill>
                <a:latin typeface="Inter"/>
                <a:ea typeface="Inter"/>
                <a:cs typeface="Inter"/>
                <a:sym typeface="Inter"/>
              </a:rPr>
              <a:t>Over 10,000 registered users nationally</a:t>
            </a:r>
          </a:p>
          <a:p>
            <a:pPr algn="l">
              <a:lnSpc>
                <a:spcPts val="6119"/>
              </a:lnSpc>
            </a:pPr>
            <a:endParaRPr lang="en-US" sz="5099">
              <a:solidFill>
                <a:srgbClr val="F8F8F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01088" lvl="1" indent="-550544" algn="l">
              <a:lnSpc>
                <a:spcPts val="6119"/>
              </a:lnSpc>
              <a:buFont typeface="Arial"/>
              <a:buChar char="•"/>
            </a:pPr>
            <a:r>
              <a:rPr lang="en-US" sz="5099">
                <a:solidFill>
                  <a:srgbClr val="F8F8F8"/>
                </a:solidFill>
                <a:latin typeface="Inter"/>
                <a:ea typeface="Inter"/>
                <a:cs typeface="Inter"/>
                <a:sym typeface="Inter"/>
              </a:rPr>
              <a:t>Agora: marketplace in ancient Greece</a:t>
            </a:r>
          </a:p>
        </p:txBody>
      </p:sp>
      <p:sp>
        <p:nvSpPr>
          <p:cNvPr id="8" name="Freeform 8"/>
          <p:cNvSpPr/>
          <p:nvPr/>
        </p:nvSpPr>
        <p:spPr>
          <a:xfrm>
            <a:off x="12387365" y="2451049"/>
            <a:ext cx="7984186" cy="9163285"/>
          </a:xfrm>
          <a:custGeom>
            <a:avLst/>
            <a:gdLst/>
            <a:ahLst/>
            <a:cxnLst/>
            <a:rect l="l" t="t" r="r" b="b"/>
            <a:pathLst>
              <a:path w="7984186" h="9163285">
                <a:moveTo>
                  <a:pt x="0" y="0"/>
                </a:moveTo>
                <a:lnTo>
                  <a:pt x="7984186" y="0"/>
                </a:lnTo>
                <a:lnTo>
                  <a:pt x="7984186" y="9163286"/>
                </a:lnTo>
                <a:lnTo>
                  <a:pt x="0" y="9163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6068295" y="108673"/>
            <a:ext cx="2081876" cy="2081876"/>
            <a:chOff x="0" y="0"/>
            <a:chExt cx="2775835" cy="277583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775835" cy="2775835"/>
              <a:chOff x="0" y="0"/>
              <a:chExt cx="1505185" cy="15051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3831" y="23831"/>
              <a:ext cx="2728174" cy="2728174"/>
            </a:xfrm>
            <a:custGeom>
              <a:avLst/>
              <a:gdLst/>
              <a:ahLst/>
              <a:cxnLst/>
              <a:rect l="l" t="t" r="r" b="b"/>
              <a:pathLst>
                <a:path w="2728174" h="2728174">
                  <a:moveTo>
                    <a:pt x="0" y="0"/>
                  </a:moveTo>
                  <a:lnTo>
                    <a:pt x="2728173" y="0"/>
                  </a:lnTo>
                  <a:lnTo>
                    <a:pt x="2728173" y="2728173"/>
                  </a:lnTo>
                  <a:lnTo>
                    <a:pt x="0" y="272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92690" y="3518032"/>
            <a:ext cx="2286000" cy="2286000"/>
            <a:chOff x="0" y="0"/>
            <a:chExt cx="3048000" cy="3048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48000" cy="30480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37645" y="598783"/>
              <a:ext cx="2772710" cy="191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Couldn’t find the buyer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92087" y="3518032"/>
            <a:ext cx="2286000" cy="2286000"/>
            <a:chOff x="0" y="0"/>
            <a:chExt cx="3048000" cy="30480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3048000" cy="30480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114300"/>
                <a:ext cx="660400" cy="622300"/>
              </a:xfrm>
              <a:prstGeom prst="rect">
                <a:avLst/>
              </a:prstGeom>
            </p:spPr>
            <p:txBody>
              <a:bodyPr lIns="53055" tIns="53055" rIns="53055" bIns="53055" rtlCol="0" anchor="ctr"/>
              <a:lstStyle/>
              <a:p>
                <a:pPr algn="ctr">
                  <a:lnSpc>
                    <a:spcPts val="569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557521" y="598783"/>
              <a:ext cx="1932957" cy="191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Selling too cheap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91484" y="3518491"/>
            <a:ext cx="2286000" cy="2285082"/>
            <a:chOff x="0" y="0"/>
            <a:chExt cx="3048000" cy="304677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048000" cy="3046776"/>
              <a:chOff x="0" y="0"/>
              <a:chExt cx="812800" cy="81247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47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474">
                    <a:moveTo>
                      <a:pt x="406400" y="0"/>
                    </a:moveTo>
                    <a:cubicBezTo>
                      <a:pt x="181951" y="0"/>
                      <a:pt x="0" y="181878"/>
                      <a:pt x="0" y="406237"/>
                    </a:cubicBezTo>
                    <a:cubicBezTo>
                      <a:pt x="0" y="630595"/>
                      <a:pt x="181951" y="812474"/>
                      <a:pt x="406400" y="812474"/>
                    </a:cubicBezTo>
                    <a:cubicBezTo>
                      <a:pt x="630849" y="812474"/>
                      <a:pt x="812800" y="630595"/>
                      <a:pt x="812800" y="406237"/>
                    </a:cubicBezTo>
                    <a:cubicBezTo>
                      <a:pt x="812800" y="18187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04744"/>
                <a:ext cx="660400" cy="631560"/>
              </a:xfrm>
              <a:prstGeom prst="rect">
                <a:avLst/>
              </a:prstGeom>
            </p:spPr>
            <p:txBody>
              <a:bodyPr lIns="48044" tIns="48044" rIns="48044" bIns="48044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20146" y="598172"/>
              <a:ext cx="2607709" cy="191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Selling</a:t>
              </a:r>
            </a:p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at wrong time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93293" y="3518032"/>
            <a:ext cx="2286000" cy="2286000"/>
            <a:chOff x="0" y="0"/>
            <a:chExt cx="3048000" cy="30480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3048000" cy="30480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41329" tIns="41329" rIns="41329" bIns="41329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37645" y="908750"/>
              <a:ext cx="2772710" cy="1297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Hours lost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692087" y="6439164"/>
            <a:ext cx="2286000" cy="2286000"/>
            <a:chOff x="0" y="0"/>
            <a:chExt cx="3048000" cy="304800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048000" cy="304800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E7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42361" tIns="42361" rIns="42361" bIns="42361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361589" y="574008"/>
              <a:ext cx="2324821" cy="1966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2"/>
                </a:lnSpc>
              </a:pPr>
              <a:r>
                <a:rPr lang="en-US" sz="3752">
                  <a:solidFill>
                    <a:srgbClr val="020250"/>
                  </a:solidFill>
                  <a:latin typeface="Gilroy 2"/>
                  <a:ea typeface="Gilroy 2"/>
                  <a:cs typeface="Gilroy 2"/>
                  <a:sym typeface="Gilroy 2"/>
                </a:rPr>
                <a:t>Paying too much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92690" y="6439164"/>
            <a:ext cx="2286000" cy="2286000"/>
            <a:chOff x="0" y="0"/>
            <a:chExt cx="3048000" cy="304800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048000" cy="3048000"/>
              <a:chOff x="0" y="0"/>
              <a:chExt cx="837682" cy="83768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37682" cy="837682"/>
              </a:xfrm>
              <a:custGeom>
                <a:avLst/>
                <a:gdLst/>
                <a:ahLst/>
                <a:cxnLst/>
                <a:rect l="l" t="t" r="r" b="b"/>
                <a:pathLst>
                  <a:path w="837682" h="837682">
                    <a:moveTo>
                      <a:pt x="418841" y="0"/>
                    </a:moveTo>
                    <a:cubicBezTo>
                      <a:pt x="187521" y="0"/>
                      <a:pt x="0" y="187521"/>
                      <a:pt x="0" y="418841"/>
                    </a:cubicBezTo>
                    <a:cubicBezTo>
                      <a:pt x="0" y="650160"/>
                      <a:pt x="187521" y="837682"/>
                      <a:pt x="418841" y="837682"/>
                    </a:cubicBezTo>
                    <a:cubicBezTo>
                      <a:pt x="650160" y="837682"/>
                      <a:pt x="837682" y="650160"/>
                      <a:pt x="837682" y="418841"/>
                    </a:cubicBezTo>
                    <a:cubicBezTo>
                      <a:pt x="837682" y="187521"/>
                      <a:pt x="650160" y="0"/>
                      <a:pt x="418841" y="0"/>
                    </a:cubicBezTo>
                    <a:close/>
                  </a:path>
                </a:pathLst>
              </a:custGeom>
              <a:solidFill>
                <a:srgbClr val="00E7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8533" y="107108"/>
                <a:ext cx="680616" cy="6520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51321" y="598783"/>
              <a:ext cx="2745358" cy="191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020250"/>
                  </a:solidFill>
                  <a:latin typeface="Gilroy 2"/>
                  <a:ea typeface="Gilroy 2"/>
                  <a:cs typeface="Gilroy 2"/>
                  <a:sym typeface="Gilroy 2"/>
                </a:rPr>
                <a:t>Couldn’t find the seller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91484" y="6439164"/>
            <a:ext cx="2286000" cy="2286000"/>
            <a:chOff x="0" y="0"/>
            <a:chExt cx="3048000" cy="304800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48000" cy="3048000"/>
              <a:chOff x="0" y="0"/>
              <a:chExt cx="837682" cy="83768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37682" cy="837682"/>
              </a:xfrm>
              <a:custGeom>
                <a:avLst/>
                <a:gdLst/>
                <a:ahLst/>
                <a:cxnLst/>
                <a:rect l="l" t="t" r="r" b="b"/>
                <a:pathLst>
                  <a:path w="837682" h="837682">
                    <a:moveTo>
                      <a:pt x="418841" y="0"/>
                    </a:moveTo>
                    <a:cubicBezTo>
                      <a:pt x="187521" y="0"/>
                      <a:pt x="0" y="187521"/>
                      <a:pt x="0" y="418841"/>
                    </a:cubicBezTo>
                    <a:cubicBezTo>
                      <a:pt x="0" y="650160"/>
                      <a:pt x="187521" y="837682"/>
                      <a:pt x="418841" y="837682"/>
                    </a:cubicBezTo>
                    <a:cubicBezTo>
                      <a:pt x="650160" y="837682"/>
                      <a:pt x="837682" y="650160"/>
                      <a:pt x="837682" y="418841"/>
                    </a:cubicBezTo>
                    <a:cubicBezTo>
                      <a:pt x="837682" y="187521"/>
                      <a:pt x="650160" y="0"/>
                      <a:pt x="418841" y="0"/>
                    </a:cubicBezTo>
                    <a:close/>
                  </a:path>
                </a:pathLst>
              </a:custGeom>
              <a:solidFill>
                <a:srgbClr val="00E7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8533" y="107108"/>
                <a:ext cx="680616" cy="652041"/>
              </a:xfrm>
              <a:prstGeom prst="rect">
                <a:avLst/>
              </a:prstGeom>
            </p:spPr>
            <p:txBody>
              <a:bodyPr lIns="41329" tIns="41329" rIns="41329" bIns="41329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84359" y="598783"/>
              <a:ext cx="2679282" cy="191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020250"/>
                  </a:solidFill>
                  <a:latin typeface="Gilroy 2"/>
                  <a:ea typeface="Gilroy 2"/>
                  <a:cs typeface="Gilroy 2"/>
                  <a:sym typeface="Gilroy 2"/>
                </a:rPr>
                <a:t>Buying at wrong time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693293" y="6439164"/>
            <a:ext cx="2286000" cy="2286000"/>
            <a:chOff x="0" y="0"/>
            <a:chExt cx="3048000" cy="304800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3048000" cy="3048000"/>
              <a:chOff x="0" y="0"/>
              <a:chExt cx="833102" cy="833102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33102" cy="833102"/>
              </a:xfrm>
              <a:custGeom>
                <a:avLst/>
                <a:gdLst/>
                <a:ahLst/>
                <a:cxnLst/>
                <a:rect l="l" t="t" r="r" b="b"/>
                <a:pathLst>
                  <a:path w="833102" h="833102">
                    <a:moveTo>
                      <a:pt x="416551" y="0"/>
                    </a:moveTo>
                    <a:cubicBezTo>
                      <a:pt x="186496" y="0"/>
                      <a:pt x="0" y="186496"/>
                      <a:pt x="0" y="416551"/>
                    </a:cubicBezTo>
                    <a:cubicBezTo>
                      <a:pt x="0" y="646606"/>
                      <a:pt x="186496" y="833102"/>
                      <a:pt x="416551" y="833102"/>
                    </a:cubicBezTo>
                    <a:cubicBezTo>
                      <a:pt x="646606" y="833102"/>
                      <a:pt x="833102" y="646606"/>
                      <a:pt x="833102" y="416551"/>
                    </a:cubicBezTo>
                    <a:cubicBezTo>
                      <a:pt x="833102" y="186496"/>
                      <a:pt x="646606" y="0"/>
                      <a:pt x="416551" y="0"/>
                    </a:cubicBezTo>
                    <a:close/>
                  </a:path>
                </a:pathLst>
              </a:custGeom>
              <a:solidFill>
                <a:srgbClr val="00E7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8103" y="78103"/>
                <a:ext cx="676895" cy="676895"/>
              </a:xfrm>
              <a:prstGeom prst="rect">
                <a:avLst/>
              </a:prstGeom>
            </p:spPr>
            <p:txBody>
              <a:bodyPr lIns="32099" tIns="32099" rIns="32099" bIns="32099" rtlCol="0" anchor="ctr"/>
              <a:lstStyle/>
              <a:p>
                <a:pPr algn="ctr">
                  <a:lnSpc>
                    <a:spcPts val="6099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09937" y="908750"/>
              <a:ext cx="2628126" cy="1297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020250"/>
                  </a:solidFill>
                  <a:latin typeface="Gilroy 2"/>
                  <a:ea typeface="Gilroy 2"/>
                  <a:cs typeface="Gilroy 2"/>
                  <a:sym typeface="Gilroy 2"/>
                </a:rPr>
                <a:t>Hours lost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5693782" y="3518032"/>
            <a:ext cx="2286000" cy="2286000"/>
            <a:chOff x="0" y="0"/>
            <a:chExt cx="3048000" cy="304800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48000" cy="3048000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41329" tIns="41329" rIns="41329" bIns="41329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68670" y="598783"/>
              <a:ext cx="2910659" cy="191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Difficult to</a:t>
              </a:r>
            </a:p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budget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5693896" y="6439164"/>
            <a:ext cx="2286000" cy="2286000"/>
            <a:chOff x="0" y="0"/>
            <a:chExt cx="3048000" cy="3048000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3048000" cy="3048000"/>
              <a:chOff x="0" y="0"/>
              <a:chExt cx="837682" cy="83768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37682" cy="837682"/>
              </a:xfrm>
              <a:custGeom>
                <a:avLst/>
                <a:gdLst/>
                <a:ahLst/>
                <a:cxnLst/>
                <a:rect l="l" t="t" r="r" b="b"/>
                <a:pathLst>
                  <a:path w="837682" h="837682">
                    <a:moveTo>
                      <a:pt x="418841" y="0"/>
                    </a:moveTo>
                    <a:cubicBezTo>
                      <a:pt x="187521" y="0"/>
                      <a:pt x="0" y="187521"/>
                      <a:pt x="0" y="418841"/>
                    </a:cubicBezTo>
                    <a:cubicBezTo>
                      <a:pt x="0" y="650160"/>
                      <a:pt x="187521" y="837682"/>
                      <a:pt x="418841" y="837682"/>
                    </a:cubicBezTo>
                    <a:cubicBezTo>
                      <a:pt x="650160" y="837682"/>
                      <a:pt x="837682" y="650160"/>
                      <a:pt x="837682" y="418841"/>
                    </a:cubicBezTo>
                    <a:cubicBezTo>
                      <a:pt x="837682" y="187521"/>
                      <a:pt x="650160" y="0"/>
                      <a:pt x="418841" y="0"/>
                    </a:cubicBezTo>
                    <a:close/>
                  </a:path>
                </a:pathLst>
              </a:custGeom>
              <a:solidFill>
                <a:srgbClr val="00E7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8533" y="107108"/>
                <a:ext cx="680616" cy="652041"/>
              </a:xfrm>
              <a:prstGeom prst="rect">
                <a:avLst/>
              </a:prstGeom>
            </p:spPr>
            <p:txBody>
              <a:bodyPr lIns="41329" tIns="41329" rIns="41329" bIns="41329" rtlCol="0" anchor="ctr"/>
              <a:lstStyle/>
              <a:p>
                <a:pPr algn="ctr">
                  <a:lnSpc>
                    <a:spcPts val="570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51321" y="908750"/>
              <a:ext cx="2745358" cy="1297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3661">
                  <a:solidFill>
                    <a:srgbClr val="020250"/>
                  </a:solidFill>
                  <a:latin typeface="Gilroy 2"/>
                  <a:ea typeface="Gilroy 2"/>
                  <a:cs typeface="Gilroy 2"/>
                  <a:sym typeface="Gilroy 2"/>
                </a:rPr>
                <a:t>Unsure of position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307876" y="4189951"/>
            <a:ext cx="338360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E60477"/>
                </a:solidFill>
                <a:latin typeface="Gilroy 2"/>
                <a:ea typeface="Gilroy 2"/>
                <a:cs typeface="Gilroy 2"/>
                <a:sym typeface="Gilroy 2"/>
              </a:rPr>
              <a:t>SELLERS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0" y="295275"/>
            <a:ext cx="18288000" cy="258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FFFFFF"/>
                </a:solidFill>
                <a:latin typeface="Gilroy 2"/>
                <a:ea typeface="Gilroy 2"/>
                <a:cs typeface="Gilroy 2"/>
                <a:sym typeface="Gilroy 2"/>
              </a:rPr>
              <a:t>Not having market information is profit destroying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07876" y="7001139"/>
            <a:ext cx="320568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E7E8"/>
                </a:solidFill>
                <a:latin typeface="Gilroy 2"/>
                <a:ea typeface="Gilroy 2"/>
                <a:cs typeface="Gilroy 2"/>
                <a:sym typeface="Gilroy 2"/>
              </a:rPr>
              <a:t>BUYERS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7297697" y="9241615"/>
            <a:ext cx="644971" cy="644971"/>
            <a:chOff x="0" y="0"/>
            <a:chExt cx="859962" cy="85996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859962" cy="859962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5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75319" y="150516"/>
              <a:ext cx="509324" cy="558929"/>
            </a:xfrm>
            <a:custGeom>
              <a:avLst/>
              <a:gdLst/>
              <a:ahLst/>
              <a:cxnLst/>
              <a:rect l="l" t="t" r="r" b="b"/>
              <a:pathLst>
                <a:path w="509324" h="558929">
                  <a:moveTo>
                    <a:pt x="0" y="0"/>
                  </a:moveTo>
                  <a:lnTo>
                    <a:pt x="509324" y="0"/>
                  </a:lnTo>
                  <a:lnTo>
                    <a:pt x="509324" y="558929"/>
                  </a:lnTo>
                  <a:lnTo>
                    <a:pt x="0" y="558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Freeform 47"/>
          <p:cNvSpPr/>
          <p:nvPr/>
        </p:nvSpPr>
        <p:spPr>
          <a:xfrm>
            <a:off x="8897234" y="9137287"/>
            <a:ext cx="952500" cy="910828"/>
          </a:xfrm>
          <a:custGeom>
            <a:avLst/>
            <a:gdLst/>
            <a:ahLst/>
            <a:cxnLst/>
            <a:rect l="l" t="t" r="r" b="b"/>
            <a:pathLst>
              <a:path w="952500" h="910828">
                <a:moveTo>
                  <a:pt x="0" y="0"/>
                </a:moveTo>
                <a:lnTo>
                  <a:pt x="952500" y="0"/>
                </a:lnTo>
                <a:lnTo>
                  <a:pt x="952500" y="910828"/>
                </a:lnTo>
                <a:lnTo>
                  <a:pt x="0" y="9108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5181573" y="8813204"/>
            <a:ext cx="920353" cy="952500"/>
          </a:xfrm>
          <a:custGeom>
            <a:avLst/>
            <a:gdLst/>
            <a:ahLst/>
            <a:cxnLst/>
            <a:rect l="l" t="t" r="r" b="b"/>
            <a:pathLst>
              <a:path w="920353" h="952500">
                <a:moveTo>
                  <a:pt x="0" y="0"/>
                </a:moveTo>
                <a:lnTo>
                  <a:pt x="920353" y="0"/>
                </a:lnTo>
                <a:lnTo>
                  <a:pt x="920353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1" name="TextBox 111"/>
          <p:cNvSpPr txBox="1"/>
          <p:nvPr/>
        </p:nvSpPr>
        <p:spPr>
          <a:xfrm>
            <a:off x="1" y="571500"/>
            <a:ext cx="18287999" cy="897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10000" b="1" dirty="0">
                <a:solidFill>
                  <a:srgbClr val="FFFFFF"/>
                </a:solidFill>
                <a:latin typeface="Gilroy 1"/>
              </a:rPr>
              <a:t>Old Price Discovery</a:t>
            </a: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A0D54FB1-DC68-0682-48A3-78CB5A519982}"/>
              </a:ext>
            </a:extLst>
          </p:cNvPr>
          <p:cNvSpPr/>
          <p:nvPr/>
        </p:nvSpPr>
        <p:spPr>
          <a:xfrm rot="1030569">
            <a:off x="10174418" y="9198383"/>
            <a:ext cx="507677" cy="630529"/>
          </a:xfrm>
          <a:custGeom>
            <a:avLst/>
            <a:gdLst>
              <a:gd name="connsiteX0" fmla="*/ 0 w 500062"/>
              <a:gd name="connsiteY0" fmla="*/ 614363 h 614363"/>
              <a:gd name="connsiteX1" fmla="*/ 414337 w 500062"/>
              <a:gd name="connsiteY1" fmla="*/ 328613 h 614363"/>
              <a:gd name="connsiteX2" fmla="*/ 500062 w 500062"/>
              <a:gd name="connsiteY2" fmla="*/ 0 h 6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062" h="614363">
                <a:moveTo>
                  <a:pt x="0" y="614363"/>
                </a:moveTo>
                <a:cubicBezTo>
                  <a:pt x="165496" y="522685"/>
                  <a:pt x="330993" y="431007"/>
                  <a:pt x="414337" y="328613"/>
                </a:cubicBezTo>
                <a:cubicBezTo>
                  <a:pt x="497681" y="226219"/>
                  <a:pt x="498871" y="113109"/>
                  <a:pt x="500062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6960104" y="6414967"/>
            <a:ext cx="952500" cy="831056"/>
          </a:xfrm>
          <a:custGeom>
            <a:avLst/>
            <a:gdLst/>
            <a:ahLst/>
            <a:cxnLst/>
            <a:rect l="l" t="t" r="r" b="b"/>
            <a:pathLst>
              <a:path w="952500" h="831056">
                <a:moveTo>
                  <a:pt x="0" y="0"/>
                </a:moveTo>
                <a:lnTo>
                  <a:pt x="952500" y="0"/>
                </a:lnTo>
                <a:lnTo>
                  <a:pt x="952500" y="831057"/>
                </a:lnTo>
                <a:lnTo>
                  <a:pt x="0" y="8310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03111" y="6303348"/>
            <a:ext cx="925116" cy="952500"/>
          </a:xfrm>
          <a:custGeom>
            <a:avLst/>
            <a:gdLst/>
            <a:ahLst/>
            <a:cxnLst/>
            <a:rect l="l" t="t" r="r" b="b"/>
            <a:pathLst>
              <a:path w="925116" h="952500">
                <a:moveTo>
                  <a:pt x="0" y="0"/>
                </a:moveTo>
                <a:lnTo>
                  <a:pt x="925115" y="0"/>
                </a:lnTo>
                <a:lnTo>
                  <a:pt x="92511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954973" y="4510624"/>
            <a:ext cx="950119" cy="952500"/>
          </a:xfrm>
          <a:custGeom>
            <a:avLst/>
            <a:gdLst/>
            <a:ahLst/>
            <a:cxnLst/>
            <a:rect l="l" t="t" r="r" b="b"/>
            <a:pathLst>
              <a:path w="950119" h="952500">
                <a:moveTo>
                  <a:pt x="0" y="0"/>
                </a:moveTo>
                <a:lnTo>
                  <a:pt x="950119" y="0"/>
                </a:lnTo>
                <a:lnTo>
                  <a:pt x="950119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82480" y="8265533"/>
            <a:ext cx="952500" cy="916781"/>
          </a:xfrm>
          <a:custGeom>
            <a:avLst/>
            <a:gdLst/>
            <a:ahLst/>
            <a:cxnLst/>
            <a:rect l="l" t="t" r="r" b="b"/>
            <a:pathLst>
              <a:path w="952500" h="916781">
                <a:moveTo>
                  <a:pt x="0" y="0"/>
                </a:moveTo>
                <a:lnTo>
                  <a:pt x="952500" y="0"/>
                </a:lnTo>
                <a:lnTo>
                  <a:pt x="952500" y="916781"/>
                </a:lnTo>
                <a:lnTo>
                  <a:pt x="0" y="9167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55075" y="3558124"/>
            <a:ext cx="952500" cy="95250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0" y="0"/>
                </a:moveTo>
                <a:lnTo>
                  <a:pt x="952500" y="0"/>
                </a:lnTo>
                <a:lnTo>
                  <a:pt x="95250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414879" y="5008048"/>
            <a:ext cx="449836" cy="952500"/>
          </a:xfrm>
          <a:custGeom>
            <a:avLst/>
            <a:gdLst/>
            <a:ahLst/>
            <a:cxnLst/>
            <a:rect l="l" t="t" r="r" b="b"/>
            <a:pathLst>
              <a:path w="449836" h="952500">
                <a:moveTo>
                  <a:pt x="0" y="0"/>
                </a:moveTo>
                <a:lnTo>
                  <a:pt x="449837" y="0"/>
                </a:lnTo>
                <a:lnTo>
                  <a:pt x="449837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656087" y="1714500"/>
            <a:ext cx="868913" cy="953540"/>
          </a:xfrm>
          <a:custGeom>
            <a:avLst/>
            <a:gdLst/>
            <a:ahLst/>
            <a:cxnLst/>
            <a:rect l="l" t="t" r="r" b="b"/>
            <a:pathLst>
              <a:path w="868913" h="953540">
                <a:moveTo>
                  <a:pt x="0" y="0"/>
                </a:moveTo>
                <a:lnTo>
                  <a:pt x="868913" y="0"/>
                </a:lnTo>
                <a:lnTo>
                  <a:pt x="868913" y="953540"/>
                </a:lnTo>
                <a:lnTo>
                  <a:pt x="0" y="9535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3343969" y="7675445"/>
            <a:ext cx="644971" cy="644971"/>
            <a:chOff x="0" y="0"/>
            <a:chExt cx="859962" cy="85996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59962" cy="85996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5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75319" y="150516"/>
              <a:ext cx="509324" cy="558929"/>
            </a:xfrm>
            <a:custGeom>
              <a:avLst/>
              <a:gdLst/>
              <a:ahLst/>
              <a:cxnLst/>
              <a:rect l="l" t="t" r="r" b="b"/>
              <a:pathLst>
                <a:path w="509324" h="558929">
                  <a:moveTo>
                    <a:pt x="0" y="0"/>
                  </a:moveTo>
                  <a:lnTo>
                    <a:pt x="509324" y="0"/>
                  </a:lnTo>
                  <a:lnTo>
                    <a:pt x="509324" y="558929"/>
                  </a:lnTo>
                  <a:lnTo>
                    <a:pt x="0" y="558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49581" y="6663782"/>
            <a:ext cx="952500" cy="952500"/>
            <a:chOff x="0" y="0"/>
            <a:chExt cx="1270000" cy="12700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70000" cy="12700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E7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58913" y="222284"/>
              <a:ext cx="752175" cy="825432"/>
            </a:xfrm>
            <a:custGeom>
              <a:avLst/>
              <a:gdLst/>
              <a:ahLst/>
              <a:cxnLst/>
              <a:rect l="l" t="t" r="r" b="b"/>
              <a:pathLst>
                <a:path w="752175" h="825432">
                  <a:moveTo>
                    <a:pt x="0" y="0"/>
                  </a:moveTo>
                  <a:lnTo>
                    <a:pt x="752174" y="0"/>
                  </a:lnTo>
                  <a:lnTo>
                    <a:pt x="752174" y="825432"/>
                  </a:lnTo>
                  <a:lnTo>
                    <a:pt x="0" y="825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130853" y="8067115"/>
            <a:ext cx="644971" cy="644971"/>
            <a:chOff x="0" y="0"/>
            <a:chExt cx="859962" cy="859962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859962" cy="8599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5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75319" y="150516"/>
              <a:ext cx="509324" cy="558929"/>
            </a:xfrm>
            <a:custGeom>
              <a:avLst/>
              <a:gdLst/>
              <a:ahLst/>
              <a:cxnLst/>
              <a:rect l="l" t="t" r="r" b="b"/>
              <a:pathLst>
                <a:path w="509324" h="558929">
                  <a:moveTo>
                    <a:pt x="0" y="0"/>
                  </a:moveTo>
                  <a:lnTo>
                    <a:pt x="509324" y="0"/>
                  </a:lnTo>
                  <a:lnTo>
                    <a:pt x="509324" y="558929"/>
                  </a:lnTo>
                  <a:lnTo>
                    <a:pt x="0" y="558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3017246" y="4431036"/>
            <a:ext cx="952500" cy="695325"/>
          </a:xfrm>
          <a:custGeom>
            <a:avLst/>
            <a:gdLst/>
            <a:ahLst/>
            <a:cxnLst/>
            <a:rect l="l" t="t" r="r" b="b"/>
            <a:pathLst>
              <a:path w="952500" h="695325">
                <a:moveTo>
                  <a:pt x="0" y="0"/>
                </a:moveTo>
                <a:lnTo>
                  <a:pt x="952500" y="0"/>
                </a:lnTo>
                <a:lnTo>
                  <a:pt x="952500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4575500" y="5730148"/>
            <a:ext cx="952500" cy="854869"/>
          </a:xfrm>
          <a:custGeom>
            <a:avLst/>
            <a:gdLst/>
            <a:ahLst/>
            <a:cxnLst/>
            <a:rect l="l" t="t" r="r" b="b"/>
            <a:pathLst>
              <a:path w="952500" h="854869">
                <a:moveTo>
                  <a:pt x="0" y="0"/>
                </a:moveTo>
                <a:lnTo>
                  <a:pt x="952500" y="0"/>
                </a:lnTo>
                <a:lnTo>
                  <a:pt x="952500" y="854869"/>
                </a:lnTo>
                <a:lnTo>
                  <a:pt x="0" y="85486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373552" y="3250316"/>
            <a:ext cx="951309" cy="952500"/>
          </a:xfrm>
          <a:custGeom>
            <a:avLst/>
            <a:gdLst/>
            <a:ahLst/>
            <a:cxnLst/>
            <a:rect l="l" t="t" r="r" b="b"/>
            <a:pathLst>
              <a:path w="951309" h="952500">
                <a:moveTo>
                  <a:pt x="0" y="0"/>
                </a:moveTo>
                <a:lnTo>
                  <a:pt x="951310" y="0"/>
                </a:lnTo>
                <a:lnTo>
                  <a:pt x="95131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56A1A13A-B295-8F77-A905-CA25D04CF1C1}"/>
              </a:ext>
            </a:extLst>
          </p:cNvPr>
          <p:cNvSpPr/>
          <p:nvPr/>
        </p:nvSpPr>
        <p:spPr>
          <a:xfrm rot="396576">
            <a:off x="9939947" y="7362605"/>
            <a:ext cx="3021436" cy="855950"/>
          </a:xfrm>
          <a:custGeom>
            <a:avLst/>
            <a:gdLst>
              <a:gd name="connsiteX0" fmla="*/ 2757487 w 2757487"/>
              <a:gd name="connsiteY0" fmla="*/ 1028700 h 1028700"/>
              <a:gd name="connsiteX1" fmla="*/ 1128712 w 2757487"/>
              <a:gd name="connsiteY1" fmla="*/ 757238 h 1028700"/>
              <a:gd name="connsiteX2" fmla="*/ 0 w 2757487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487" h="1028700">
                <a:moveTo>
                  <a:pt x="2757487" y="1028700"/>
                </a:moveTo>
                <a:cubicBezTo>
                  <a:pt x="2172890" y="978694"/>
                  <a:pt x="1588293" y="928688"/>
                  <a:pt x="1128712" y="757238"/>
                </a:cubicBezTo>
                <a:cubicBezTo>
                  <a:pt x="669131" y="585788"/>
                  <a:pt x="169069" y="107156"/>
                  <a:pt x="0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914CA8A5-4863-F4B1-D018-3125D823F6DC}"/>
              </a:ext>
            </a:extLst>
          </p:cNvPr>
          <p:cNvSpPr/>
          <p:nvPr/>
        </p:nvSpPr>
        <p:spPr>
          <a:xfrm rot="187708">
            <a:off x="13223009" y="5694346"/>
            <a:ext cx="1274318" cy="1379813"/>
          </a:xfrm>
          <a:custGeom>
            <a:avLst/>
            <a:gdLst>
              <a:gd name="connsiteX0" fmla="*/ 0 w 742950"/>
              <a:gd name="connsiteY0" fmla="*/ 1600200 h 1600200"/>
              <a:gd name="connsiteX1" fmla="*/ 585787 w 742950"/>
              <a:gd name="connsiteY1" fmla="*/ 857250 h 1600200"/>
              <a:gd name="connsiteX2" fmla="*/ 742950 w 742950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1600200">
                <a:moveTo>
                  <a:pt x="0" y="1600200"/>
                </a:moveTo>
                <a:cubicBezTo>
                  <a:pt x="230981" y="1362075"/>
                  <a:pt x="461962" y="1123950"/>
                  <a:pt x="585787" y="857250"/>
                </a:cubicBezTo>
                <a:cubicBezTo>
                  <a:pt x="709612" y="590550"/>
                  <a:pt x="726281" y="295275"/>
                  <a:pt x="742950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EEA9254A-0511-4781-C63B-6CAF8079CB38}"/>
              </a:ext>
            </a:extLst>
          </p:cNvPr>
          <p:cNvSpPr/>
          <p:nvPr/>
        </p:nvSpPr>
        <p:spPr>
          <a:xfrm>
            <a:off x="10212451" y="6895413"/>
            <a:ext cx="1544227" cy="386690"/>
          </a:xfrm>
          <a:custGeom>
            <a:avLst/>
            <a:gdLst>
              <a:gd name="connsiteX0" fmla="*/ 842963 w 842963"/>
              <a:gd name="connsiteY0" fmla="*/ 357188 h 357188"/>
              <a:gd name="connsiteX1" fmla="*/ 357188 w 842963"/>
              <a:gd name="connsiteY1" fmla="*/ 285750 h 357188"/>
              <a:gd name="connsiteX2" fmla="*/ 0 w 842963"/>
              <a:gd name="connsiteY2" fmla="*/ 0 h 357188"/>
              <a:gd name="connsiteX3" fmla="*/ 0 w 842963"/>
              <a:gd name="connsiteY3" fmla="*/ 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963" h="357188">
                <a:moveTo>
                  <a:pt x="842963" y="357188"/>
                </a:moveTo>
                <a:cubicBezTo>
                  <a:pt x="670322" y="351234"/>
                  <a:pt x="497682" y="345281"/>
                  <a:pt x="357188" y="285750"/>
                </a:cubicBezTo>
                <a:cubicBezTo>
                  <a:pt x="216694" y="22621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ED02E426-F9E1-F395-11DC-CEF421B3D803}"/>
              </a:ext>
            </a:extLst>
          </p:cNvPr>
          <p:cNvSpPr/>
          <p:nvPr/>
        </p:nvSpPr>
        <p:spPr>
          <a:xfrm>
            <a:off x="9969608" y="2492360"/>
            <a:ext cx="2624510" cy="2229063"/>
          </a:xfrm>
          <a:custGeom>
            <a:avLst/>
            <a:gdLst>
              <a:gd name="connsiteX0" fmla="*/ 0 w 1314450"/>
              <a:gd name="connsiteY0" fmla="*/ 0 h 2300287"/>
              <a:gd name="connsiteX1" fmla="*/ 900112 w 1314450"/>
              <a:gd name="connsiteY1" fmla="*/ 1228725 h 2300287"/>
              <a:gd name="connsiteX2" fmla="*/ 1314450 w 1314450"/>
              <a:gd name="connsiteY2" fmla="*/ 2300287 h 23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300287">
                <a:moveTo>
                  <a:pt x="0" y="0"/>
                </a:moveTo>
                <a:cubicBezTo>
                  <a:pt x="340518" y="422672"/>
                  <a:pt x="681037" y="845344"/>
                  <a:pt x="900112" y="1228725"/>
                </a:cubicBezTo>
                <a:cubicBezTo>
                  <a:pt x="1119187" y="1612106"/>
                  <a:pt x="1216818" y="1956196"/>
                  <a:pt x="1314450" y="2300287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DD99C651-1736-89C5-477C-5F79A23F7152}"/>
              </a:ext>
            </a:extLst>
          </p:cNvPr>
          <p:cNvSpPr/>
          <p:nvPr/>
        </p:nvSpPr>
        <p:spPr>
          <a:xfrm>
            <a:off x="5362755" y="2453211"/>
            <a:ext cx="2813207" cy="2917798"/>
          </a:xfrm>
          <a:custGeom>
            <a:avLst/>
            <a:gdLst>
              <a:gd name="connsiteX0" fmla="*/ 0 w 2328862"/>
              <a:gd name="connsiteY0" fmla="*/ 2857500 h 2857500"/>
              <a:gd name="connsiteX1" fmla="*/ 1028700 w 2328862"/>
              <a:gd name="connsiteY1" fmla="*/ 1042987 h 2857500"/>
              <a:gd name="connsiteX2" fmla="*/ 2328862 w 2328862"/>
              <a:gd name="connsiteY2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862" h="2857500">
                <a:moveTo>
                  <a:pt x="0" y="2857500"/>
                </a:moveTo>
                <a:cubicBezTo>
                  <a:pt x="320278" y="2188368"/>
                  <a:pt x="640556" y="1519237"/>
                  <a:pt x="1028700" y="1042987"/>
                </a:cubicBezTo>
                <a:cubicBezTo>
                  <a:pt x="1416844" y="566737"/>
                  <a:pt x="1872853" y="283368"/>
                  <a:pt x="2328862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7206B8C4-7AB2-221B-6A02-6BD1D7FADACE}"/>
              </a:ext>
            </a:extLst>
          </p:cNvPr>
          <p:cNvSpPr/>
          <p:nvPr/>
        </p:nvSpPr>
        <p:spPr>
          <a:xfrm rot="430953">
            <a:off x="7676741" y="2907930"/>
            <a:ext cx="740197" cy="3372227"/>
          </a:xfrm>
          <a:custGeom>
            <a:avLst/>
            <a:gdLst>
              <a:gd name="connsiteX0" fmla="*/ 0 w 1414462"/>
              <a:gd name="connsiteY0" fmla="*/ 3429000 h 3429000"/>
              <a:gd name="connsiteX1" fmla="*/ 428625 w 1414462"/>
              <a:gd name="connsiteY1" fmla="*/ 1543050 h 3429000"/>
              <a:gd name="connsiteX2" fmla="*/ 1414462 w 1414462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4462" h="3429000">
                <a:moveTo>
                  <a:pt x="0" y="3429000"/>
                </a:moveTo>
                <a:cubicBezTo>
                  <a:pt x="96440" y="2771775"/>
                  <a:pt x="192881" y="2114550"/>
                  <a:pt x="428625" y="1543050"/>
                </a:cubicBezTo>
                <a:cubicBezTo>
                  <a:pt x="664369" y="971550"/>
                  <a:pt x="1039415" y="485775"/>
                  <a:pt x="1414462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83DD1F21-632D-D2DF-A74A-1E63E32AEA7F}"/>
              </a:ext>
            </a:extLst>
          </p:cNvPr>
          <p:cNvSpPr/>
          <p:nvPr/>
        </p:nvSpPr>
        <p:spPr>
          <a:xfrm>
            <a:off x="4329479" y="4602951"/>
            <a:ext cx="7620102" cy="2013340"/>
          </a:xfrm>
          <a:custGeom>
            <a:avLst/>
            <a:gdLst>
              <a:gd name="connsiteX0" fmla="*/ 0 w 5129213"/>
              <a:gd name="connsiteY0" fmla="*/ 0 h 2343150"/>
              <a:gd name="connsiteX1" fmla="*/ 3157538 w 5129213"/>
              <a:gd name="connsiteY1" fmla="*/ 1042988 h 2343150"/>
              <a:gd name="connsiteX2" fmla="*/ 5129213 w 5129213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9213" h="2343150">
                <a:moveTo>
                  <a:pt x="0" y="0"/>
                </a:moveTo>
                <a:cubicBezTo>
                  <a:pt x="1151334" y="326231"/>
                  <a:pt x="2302669" y="652463"/>
                  <a:pt x="3157538" y="1042988"/>
                </a:cubicBezTo>
                <a:cubicBezTo>
                  <a:pt x="4012407" y="1433513"/>
                  <a:pt x="4570810" y="1888331"/>
                  <a:pt x="5129213" y="234315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3AEB25CB-00A6-3CD9-CBDD-5BB42F18C8F9}"/>
              </a:ext>
            </a:extLst>
          </p:cNvPr>
          <p:cNvSpPr/>
          <p:nvPr/>
        </p:nvSpPr>
        <p:spPr>
          <a:xfrm>
            <a:off x="8655497" y="3036701"/>
            <a:ext cx="404993" cy="5943012"/>
          </a:xfrm>
          <a:custGeom>
            <a:avLst/>
            <a:gdLst>
              <a:gd name="connsiteX0" fmla="*/ 643160 w 643160"/>
              <a:gd name="connsiteY0" fmla="*/ 6100762 h 6100762"/>
              <a:gd name="connsiteX1" fmla="*/ 222 w 643160"/>
              <a:gd name="connsiteY1" fmla="*/ 2286000 h 6100762"/>
              <a:gd name="connsiteX2" fmla="*/ 586010 w 643160"/>
              <a:gd name="connsiteY2" fmla="*/ 0 h 610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160" h="6100762">
                <a:moveTo>
                  <a:pt x="643160" y="6100762"/>
                </a:moveTo>
                <a:cubicBezTo>
                  <a:pt x="326453" y="4701778"/>
                  <a:pt x="9747" y="3302794"/>
                  <a:pt x="222" y="2286000"/>
                </a:cubicBezTo>
                <a:cubicBezTo>
                  <a:pt x="-9303" y="1269206"/>
                  <a:pt x="288353" y="634603"/>
                  <a:pt x="586010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2A29A551-B709-4A8F-43E5-11627ADE8682}"/>
              </a:ext>
            </a:extLst>
          </p:cNvPr>
          <p:cNvSpPr/>
          <p:nvPr/>
        </p:nvSpPr>
        <p:spPr>
          <a:xfrm rot="21416957">
            <a:off x="5770680" y="2797960"/>
            <a:ext cx="2718275" cy="5754357"/>
          </a:xfrm>
          <a:custGeom>
            <a:avLst/>
            <a:gdLst>
              <a:gd name="connsiteX0" fmla="*/ 0 w 2957512"/>
              <a:gd name="connsiteY0" fmla="*/ 5929312 h 5929312"/>
              <a:gd name="connsiteX1" fmla="*/ 1314450 w 2957512"/>
              <a:gd name="connsiteY1" fmla="*/ 2500312 h 5929312"/>
              <a:gd name="connsiteX2" fmla="*/ 2957512 w 2957512"/>
              <a:gd name="connsiteY2" fmla="*/ 0 h 59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7512" h="5929312">
                <a:moveTo>
                  <a:pt x="0" y="5929312"/>
                </a:moveTo>
                <a:cubicBezTo>
                  <a:pt x="410765" y="4708921"/>
                  <a:pt x="821531" y="3488531"/>
                  <a:pt x="1314450" y="2500312"/>
                </a:cubicBezTo>
                <a:cubicBezTo>
                  <a:pt x="1807369" y="1512093"/>
                  <a:pt x="2382440" y="756046"/>
                  <a:pt x="2957512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5D8C8ED6-536E-A8E5-BEBE-AC161F1EFEA4}"/>
              </a:ext>
            </a:extLst>
          </p:cNvPr>
          <p:cNvSpPr/>
          <p:nvPr/>
        </p:nvSpPr>
        <p:spPr>
          <a:xfrm>
            <a:off x="3412017" y="5452337"/>
            <a:ext cx="131459" cy="2022608"/>
          </a:xfrm>
          <a:custGeom>
            <a:avLst/>
            <a:gdLst>
              <a:gd name="connsiteX0" fmla="*/ 234321 w 234321"/>
              <a:gd name="connsiteY0" fmla="*/ 2371725 h 2371725"/>
              <a:gd name="connsiteX1" fmla="*/ 5721 w 234321"/>
              <a:gd name="connsiteY1" fmla="*/ 1114425 h 2371725"/>
              <a:gd name="connsiteX2" fmla="*/ 91446 w 234321"/>
              <a:gd name="connsiteY2" fmla="*/ 0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21" h="2371725">
                <a:moveTo>
                  <a:pt x="234321" y="2371725"/>
                </a:moveTo>
                <a:cubicBezTo>
                  <a:pt x="131927" y="1940718"/>
                  <a:pt x="29533" y="1509712"/>
                  <a:pt x="5721" y="1114425"/>
                </a:cubicBezTo>
                <a:cubicBezTo>
                  <a:pt x="-18091" y="719138"/>
                  <a:pt x="36677" y="359569"/>
                  <a:pt x="91446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92098E28-B90B-3F8F-8DB5-46DD8DF053C3}"/>
              </a:ext>
            </a:extLst>
          </p:cNvPr>
          <p:cNvSpPr/>
          <p:nvPr/>
        </p:nvSpPr>
        <p:spPr>
          <a:xfrm>
            <a:off x="9739851" y="2795451"/>
            <a:ext cx="1217745" cy="5344572"/>
          </a:xfrm>
          <a:custGeom>
            <a:avLst/>
            <a:gdLst>
              <a:gd name="connsiteX0" fmla="*/ 628650 w 634149"/>
              <a:gd name="connsiteY0" fmla="*/ 5086350 h 5086350"/>
              <a:gd name="connsiteX1" fmla="*/ 542925 w 634149"/>
              <a:gd name="connsiteY1" fmla="*/ 1957387 h 5086350"/>
              <a:gd name="connsiteX2" fmla="*/ 0 w 634149"/>
              <a:gd name="connsiteY2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49" h="5086350">
                <a:moveTo>
                  <a:pt x="628650" y="5086350"/>
                </a:moveTo>
                <a:cubicBezTo>
                  <a:pt x="638175" y="3945731"/>
                  <a:pt x="647700" y="2805112"/>
                  <a:pt x="542925" y="1957387"/>
                </a:cubicBezTo>
                <a:cubicBezTo>
                  <a:pt x="438150" y="1109662"/>
                  <a:pt x="219075" y="554831"/>
                  <a:pt x="0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B28D5FF7-2D0A-45A8-CB97-5306E236ADEF}"/>
              </a:ext>
            </a:extLst>
          </p:cNvPr>
          <p:cNvSpPr/>
          <p:nvPr/>
        </p:nvSpPr>
        <p:spPr>
          <a:xfrm rot="21426395">
            <a:off x="9480230" y="2969434"/>
            <a:ext cx="87696" cy="3168899"/>
          </a:xfrm>
          <a:custGeom>
            <a:avLst/>
            <a:gdLst>
              <a:gd name="connsiteX0" fmla="*/ 0 w 231903"/>
              <a:gd name="connsiteY0" fmla="*/ 2828925 h 2828925"/>
              <a:gd name="connsiteX1" fmla="*/ 228600 w 231903"/>
              <a:gd name="connsiteY1" fmla="*/ 1328738 h 2828925"/>
              <a:gd name="connsiteX2" fmla="*/ 114300 w 231903"/>
              <a:gd name="connsiteY2" fmla="*/ 0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03" h="2828925">
                <a:moveTo>
                  <a:pt x="0" y="2828925"/>
                </a:moveTo>
                <a:cubicBezTo>
                  <a:pt x="104775" y="2314575"/>
                  <a:pt x="209550" y="1800225"/>
                  <a:pt x="228600" y="1328738"/>
                </a:cubicBezTo>
                <a:cubicBezTo>
                  <a:pt x="247650" y="857251"/>
                  <a:pt x="180975" y="428625"/>
                  <a:pt x="114300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01229FF2-95EE-7FEF-B403-1B46CD27906E}"/>
              </a:ext>
            </a:extLst>
          </p:cNvPr>
          <p:cNvSpPr/>
          <p:nvPr/>
        </p:nvSpPr>
        <p:spPr>
          <a:xfrm>
            <a:off x="3982240" y="2058856"/>
            <a:ext cx="4127134" cy="1905707"/>
          </a:xfrm>
          <a:custGeom>
            <a:avLst/>
            <a:gdLst>
              <a:gd name="connsiteX0" fmla="*/ 0 w 2600325"/>
              <a:gd name="connsiteY0" fmla="*/ 1271588 h 1271588"/>
              <a:gd name="connsiteX1" fmla="*/ 1200150 w 2600325"/>
              <a:gd name="connsiteY1" fmla="*/ 471488 h 1271588"/>
              <a:gd name="connsiteX2" fmla="*/ 2600325 w 2600325"/>
              <a:gd name="connsiteY2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0325" h="1271588">
                <a:moveTo>
                  <a:pt x="0" y="1271588"/>
                </a:moveTo>
                <a:cubicBezTo>
                  <a:pt x="383381" y="977503"/>
                  <a:pt x="766762" y="683419"/>
                  <a:pt x="1200150" y="471488"/>
                </a:cubicBezTo>
                <a:cubicBezTo>
                  <a:pt x="1633538" y="259557"/>
                  <a:pt x="2116931" y="129778"/>
                  <a:pt x="2600325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96B84F5E-1D2E-C06A-0B6D-1824E299AA2C}"/>
              </a:ext>
            </a:extLst>
          </p:cNvPr>
          <p:cNvSpPr/>
          <p:nvPr/>
        </p:nvSpPr>
        <p:spPr>
          <a:xfrm>
            <a:off x="10069630" y="2084084"/>
            <a:ext cx="3984943" cy="2229063"/>
          </a:xfrm>
          <a:custGeom>
            <a:avLst/>
            <a:gdLst>
              <a:gd name="connsiteX0" fmla="*/ 0 w 2071687"/>
              <a:gd name="connsiteY0" fmla="*/ 0 h 1800225"/>
              <a:gd name="connsiteX1" fmla="*/ 1228725 w 2071687"/>
              <a:gd name="connsiteY1" fmla="*/ 714375 h 1800225"/>
              <a:gd name="connsiteX2" fmla="*/ 2071687 w 2071687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7" h="1800225">
                <a:moveTo>
                  <a:pt x="0" y="0"/>
                </a:moveTo>
                <a:cubicBezTo>
                  <a:pt x="441722" y="207169"/>
                  <a:pt x="883444" y="414338"/>
                  <a:pt x="1228725" y="714375"/>
                </a:cubicBezTo>
                <a:cubicBezTo>
                  <a:pt x="1574006" y="1014412"/>
                  <a:pt x="1822846" y="1407318"/>
                  <a:pt x="2071687" y="1800225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3A751D08-9CDE-6867-9D73-DFC3FE622BD4}"/>
              </a:ext>
            </a:extLst>
          </p:cNvPr>
          <p:cNvSpPr/>
          <p:nvPr/>
        </p:nvSpPr>
        <p:spPr>
          <a:xfrm>
            <a:off x="7391930" y="7440337"/>
            <a:ext cx="119210" cy="1696949"/>
          </a:xfrm>
          <a:custGeom>
            <a:avLst/>
            <a:gdLst>
              <a:gd name="connsiteX0" fmla="*/ 163013 w 163013"/>
              <a:gd name="connsiteY0" fmla="*/ 1528763 h 1528763"/>
              <a:gd name="connsiteX1" fmla="*/ 5850 w 163013"/>
              <a:gd name="connsiteY1" fmla="*/ 800100 h 1528763"/>
              <a:gd name="connsiteX2" fmla="*/ 48713 w 163013"/>
              <a:gd name="connsiteY2" fmla="*/ 0 h 152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13" h="1528763">
                <a:moveTo>
                  <a:pt x="163013" y="1528763"/>
                </a:moveTo>
                <a:cubicBezTo>
                  <a:pt x="93956" y="1291828"/>
                  <a:pt x="24900" y="1054894"/>
                  <a:pt x="5850" y="800100"/>
                </a:cubicBezTo>
                <a:cubicBezTo>
                  <a:pt x="-13200" y="545306"/>
                  <a:pt x="17756" y="272653"/>
                  <a:pt x="48713" y="0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406BF9B-2FBC-EA53-406B-B342637232E6}"/>
              </a:ext>
            </a:extLst>
          </p:cNvPr>
          <p:cNvSpPr/>
          <p:nvPr/>
        </p:nvSpPr>
        <p:spPr>
          <a:xfrm rot="20733460">
            <a:off x="2539278" y="2016809"/>
            <a:ext cx="5715214" cy="375167"/>
          </a:xfrm>
          <a:custGeom>
            <a:avLst/>
            <a:gdLst>
              <a:gd name="connsiteX0" fmla="*/ 0 w 2100263"/>
              <a:gd name="connsiteY0" fmla="*/ 200184 h 228759"/>
              <a:gd name="connsiteX1" fmla="*/ 1028700 w 2100263"/>
              <a:gd name="connsiteY1" fmla="*/ 159 h 228759"/>
              <a:gd name="connsiteX2" fmla="*/ 2100263 w 2100263"/>
              <a:gd name="connsiteY2" fmla="*/ 228759 h 2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263" h="228759">
                <a:moveTo>
                  <a:pt x="0" y="200184"/>
                </a:moveTo>
                <a:cubicBezTo>
                  <a:pt x="339328" y="97790"/>
                  <a:pt x="678656" y="-4603"/>
                  <a:pt x="1028700" y="159"/>
                </a:cubicBezTo>
                <a:cubicBezTo>
                  <a:pt x="1378744" y="4921"/>
                  <a:pt x="1739503" y="116840"/>
                  <a:pt x="2100263" y="228759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B417D113-A5B9-2729-B380-A3B6A856DA3B}"/>
              </a:ext>
            </a:extLst>
          </p:cNvPr>
          <p:cNvSpPr/>
          <p:nvPr/>
        </p:nvSpPr>
        <p:spPr>
          <a:xfrm rot="866540" flipH="1">
            <a:off x="9959830" y="2021471"/>
            <a:ext cx="5672098" cy="372158"/>
          </a:xfrm>
          <a:custGeom>
            <a:avLst/>
            <a:gdLst>
              <a:gd name="connsiteX0" fmla="*/ 0 w 2100263"/>
              <a:gd name="connsiteY0" fmla="*/ 200184 h 228759"/>
              <a:gd name="connsiteX1" fmla="*/ 1028700 w 2100263"/>
              <a:gd name="connsiteY1" fmla="*/ 159 h 228759"/>
              <a:gd name="connsiteX2" fmla="*/ 2100263 w 2100263"/>
              <a:gd name="connsiteY2" fmla="*/ 228759 h 2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263" h="228759">
                <a:moveTo>
                  <a:pt x="0" y="200184"/>
                </a:moveTo>
                <a:cubicBezTo>
                  <a:pt x="339328" y="97790"/>
                  <a:pt x="678656" y="-4603"/>
                  <a:pt x="1028700" y="159"/>
                </a:cubicBezTo>
                <a:cubicBezTo>
                  <a:pt x="1378744" y="4921"/>
                  <a:pt x="1739503" y="116840"/>
                  <a:pt x="2100263" y="228759"/>
                </a:cubicBezTo>
              </a:path>
            </a:pathLst>
          </a:custGeom>
          <a:noFill/>
          <a:ln>
            <a:solidFill>
              <a:srgbClr val="FB1A80"/>
            </a:solidFill>
            <a:headEnd type="arrow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6">
            <a:extLst>
              <a:ext uri="{FF2B5EF4-FFF2-40B4-BE49-F238E27FC236}">
                <a16:creationId xmlns:a16="http://schemas.microsoft.com/office/drawing/2014/main" id="{6A739684-C440-EC5C-0206-78D111D0435D}"/>
              </a:ext>
            </a:extLst>
          </p:cNvPr>
          <p:cNvGrpSpPr/>
          <p:nvPr/>
        </p:nvGrpSpPr>
        <p:grpSpPr>
          <a:xfrm>
            <a:off x="16068295" y="108673"/>
            <a:ext cx="2081876" cy="2081876"/>
            <a:chOff x="0" y="0"/>
            <a:chExt cx="2775835" cy="2775835"/>
          </a:xfrm>
        </p:grpSpPr>
        <p:grpSp>
          <p:nvGrpSpPr>
            <p:cNvPr id="9" name="Group 57">
              <a:extLst>
                <a:ext uri="{FF2B5EF4-FFF2-40B4-BE49-F238E27FC236}">
                  <a16:creationId xmlns:a16="http://schemas.microsoft.com/office/drawing/2014/main" id="{A9A953D9-48A1-F99C-3705-3AB87E02F58C}"/>
                </a:ext>
              </a:extLst>
            </p:cNvPr>
            <p:cNvGrpSpPr/>
            <p:nvPr/>
          </p:nvGrpSpPr>
          <p:grpSpPr>
            <a:xfrm>
              <a:off x="0" y="0"/>
              <a:ext cx="2775835" cy="2775835"/>
              <a:chOff x="0" y="0"/>
              <a:chExt cx="1505185" cy="1505185"/>
            </a:xfrm>
          </p:grpSpPr>
          <p:sp>
            <p:nvSpPr>
              <p:cNvPr id="32" name="Freeform 58">
                <a:extLst>
                  <a:ext uri="{FF2B5EF4-FFF2-40B4-BE49-F238E27FC236}">
                    <a16:creationId xmlns:a16="http://schemas.microsoft.com/office/drawing/2014/main" id="{AE83F94A-9C44-B436-E824-2F439DD46FA3}"/>
                  </a:ext>
                </a:extLst>
              </p:cNvPr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59">
                <a:extLst>
                  <a:ext uri="{FF2B5EF4-FFF2-40B4-BE49-F238E27FC236}">
                    <a16:creationId xmlns:a16="http://schemas.microsoft.com/office/drawing/2014/main" id="{52E812E9-6993-AFFD-8C67-9AE39D5EEFF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397E4689-7360-CF55-1276-F92C7AEB0656}"/>
                </a:ext>
              </a:extLst>
            </p:cNvPr>
            <p:cNvSpPr/>
            <p:nvPr/>
          </p:nvSpPr>
          <p:spPr>
            <a:xfrm>
              <a:off x="23831" y="23831"/>
              <a:ext cx="2728174" cy="2728174"/>
            </a:xfrm>
            <a:custGeom>
              <a:avLst/>
              <a:gdLst/>
              <a:ahLst/>
              <a:cxnLst/>
              <a:rect l="l" t="t" r="r" b="b"/>
              <a:pathLst>
                <a:path w="2728174" h="2728174">
                  <a:moveTo>
                    <a:pt x="0" y="0"/>
                  </a:moveTo>
                  <a:lnTo>
                    <a:pt x="2728173" y="0"/>
                  </a:lnTo>
                  <a:lnTo>
                    <a:pt x="2728173" y="2728173"/>
                  </a:lnTo>
                  <a:lnTo>
                    <a:pt x="0" y="272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74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8937812" y="1858019"/>
            <a:ext cx="868913" cy="963736"/>
            <a:chOff x="0" y="0"/>
            <a:chExt cx="1158551" cy="128498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158551" cy="1271387"/>
            </a:xfrm>
            <a:custGeom>
              <a:avLst/>
              <a:gdLst/>
              <a:ahLst/>
              <a:cxnLst/>
              <a:rect l="l" t="t" r="r" b="b"/>
              <a:pathLst>
                <a:path w="1158551" h="1271387">
                  <a:moveTo>
                    <a:pt x="0" y="0"/>
                  </a:moveTo>
                  <a:lnTo>
                    <a:pt x="1158551" y="0"/>
                  </a:lnTo>
                  <a:lnTo>
                    <a:pt x="1158551" y="1271387"/>
                  </a:lnTo>
                  <a:lnTo>
                    <a:pt x="0" y="1271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49624" y="707387"/>
              <a:ext cx="1059304" cy="577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8"/>
                </a:lnSpc>
              </a:pPr>
              <a:endParaRPr lang="en-US" sz="2563" dirty="0">
                <a:solidFill>
                  <a:srgbClr val="FFFFFF"/>
                </a:solidFill>
                <a:latin typeface="Gilroy 1"/>
              </a:endParaRPr>
            </a:p>
          </p:txBody>
        </p:sp>
      </p:grpSp>
      <p:sp>
        <p:nvSpPr>
          <p:cNvPr id="59" name="Freeform 59"/>
          <p:cNvSpPr/>
          <p:nvPr/>
        </p:nvSpPr>
        <p:spPr>
          <a:xfrm>
            <a:off x="8551256" y="4686300"/>
            <a:ext cx="1542486" cy="981259"/>
          </a:xfrm>
          <a:custGeom>
            <a:avLst/>
            <a:gdLst/>
            <a:ahLst/>
            <a:cxnLst/>
            <a:rect l="l" t="t" r="r" b="b"/>
            <a:pathLst>
              <a:path w="1542486" h="981259">
                <a:moveTo>
                  <a:pt x="0" y="0"/>
                </a:moveTo>
                <a:lnTo>
                  <a:pt x="1542487" y="0"/>
                </a:lnTo>
                <a:lnTo>
                  <a:pt x="1542487" y="981259"/>
                </a:lnTo>
                <a:lnTo>
                  <a:pt x="0" y="9812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7739" r="-98643" b="-1545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9347092" y="3042230"/>
            <a:ext cx="1" cy="1543962"/>
          </a:xfrm>
          <a:prstGeom prst="line">
            <a:avLst/>
          </a:prstGeom>
          <a:ln w="38100" cap="flat">
            <a:solidFill>
              <a:srgbClr val="E60477"/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9" name="Group 69"/>
          <p:cNvGrpSpPr/>
          <p:nvPr/>
        </p:nvGrpSpPr>
        <p:grpSpPr>
          <a:xfrm>
            <a:off x="11666792" y="4397029"/>
            <a:ext cx="952500" cy="952500"/>
            <a:chOff x="0" y="0"/>
            <a:chExt cx="1270000" cy="1270000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1270000" cy="1270000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E7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73" name="Freeform 73"/>
            <p:cNvSpPr/>
            <p:nvPr/>
          </p:nvSpPr>
          <p:spPr>
            <a:xfrm>
              <a:off x="258913" y="222284"/>
              <a:ext cx="752175" cy="825432"/>
            </a:xfrm>
            <a:custGeom>
              <a:avLst/>
              <a:gdLst/>
              <a:ahLst/>
              <a:cxnLst/>
              <a:rect l="l" t="t" r="r" b="b"/>
              <a:pathLst>
                <a:path w="752175" h="825432">
                  <a:moveTo>
                    <a:pt x="0" y="0"/>
                  </a:moveTo>
                  <a:lnTo>
                    <a:pt x="752174" y="0"/>
                  </a:lnTo>
                  <a:lnTo>
                    <a:pt x="752174" y="825432"/>
                  </a:lnTo>
                  <a:lnTo>
                    <a:pt x="0" y="825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AutoShape 74"/>
          <p:cNvSpPr/>
          <p:nvPr/>
        </p:nvSpPr>
        <p:spPr>
          <a:xfrm flipH="1" flipV="1">
            <a:off x="9861055" y="2963248"/>
            <a:ext cx="1761312" cy="1361843"/>
          </a:xfrm>
          <a:prstGeom prst="line">
            <a:avLst/>
          </a:prstGeom>
          <a:ln w="38100" cap="flat">
            <a:solidFill>
              <a:srgbClr val="E60477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AutoShape 85"/>
          <p:cNvSpPr/>
          <p:nvPr/>
        </p:nvSpPr>
        <p:spPr>
          <a:xfrm flipV="1">
            <a:off x="2725215" y="7755861"/>
            <a:ext cx="12819586" cy="23684"/>
          </a:xfrm>
          <a:prstGeom prst="line">
            <a:avLst/>
          </a:prstGeom>
          <a:ln w="38100" cap="rnd">
            <a:solidFill>
              <a:srgbClr val="E604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F5688E8-3C48-464D-1140-1E60F0E0A0AC}"/>
              </a:ext>
            </a:extLst>
          </p:cNvPr>
          <p:cNvGrpSpPr/>
          <p:nvPr/>
        </p:nvGrpSpPr>
        <p:grpSpPr>
          <a:xfrm>
            <a:off x="2258489" y="7779545"/>
            <a:ext cx="952500" cy="1643482"/>
            <a:chOff x="5086842" y="7810500"/>
            <a:chExt cx="952500" cy="1643482"/>
          </a:xfrm>
        </p:grpSpPr>
        <p:sp>
          <p:nvSpPr>
            <p:cNvPr id="61" name="Freeform 61"/>
            <p:cNvSpPr/>
            <p:nvPr/>
          </p:nvSpPr>
          <p:spPr>
            <a:xfrm>
              <a:off x="5086842" y="8537201"/>
              <a:ext cx="952500" cy="916781"/>
            </a:xfrm>
            <a:custGeom>
              <a:avLst/>
              <a:gdLst/>
              <a:ahLst/>
              <a:cxnLst/>
              <a:rect l="l" t="t" r="r" b="b"/>
              <a:pathLst>
                <a:path w="952500" h="916781">
                  <a:moveTo>
                    <a:pt x="0" y="0"/>
                  </a:moveTo>
                  <a:lnTo>
                    <a:pt x="952500" y="0"/>
                  </a:lnTo>
                  <a:lnTo>
                    <a:pt x="952500" y="916782"/>
                  </a:lnTo>
                  <a:lnTo>
                    <a:pt x="0" y="916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utoShape 104"/>
            <p:cNvSpPr/>
            <p:nvPr/>
          </p:nvSpPr>
          <p:spPr>
            <a:xfrm>
              <a:off x="5553567" y="7810500"/>
              <a:ext cx="0" cy="542768"/>
            </a:xfrm>
            <a:prstGeom prst="line">
              <a:avLst/>
            </a:prstGeom>
            <a:ln w="38100" cap="rnd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TextBox 103"/>
          <p:cNvSpPr txBox="1"/>
          <p:nvPr/>
        </p:nvSpPr>
        <p:spPr>
          <a:xfrm rot="97587">
            <a:off x="12433284" y="8424262"/>
            <a:ext cx="1072601" cy="1134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61"/>
              </a:lnSpc>
            </a:pPr>
            <a:endParaRPr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46C5DC1-6E70-D28B-5702-11B7DD4D060F}"/>
              </a:ext>
            </a:extLst>
          </p:cNvPr>
          <p:cNvGrpSpPr/>
          <p:nvPr/>
        </p:nvGrpSpPr>
        <p:grpSpPr>
          <a:xfrm>
            <a:off x="15087600" y="7779545"/>
            <a:ext cx="952500" cy="1661342"/>
            <a:chOff x="12530241" y="7810500"/>
            <a:chExt cx="952500" cy="1661342"/>
          </a:xfrm>
        </p:grpSpPr>
        <p:sp>
          <p:nvSpPr>
            <p:cNvPr id="62" name="Freeform 62"/>
            <p:cNvSpPr/>
            <p:nvPr/>
          </p:nvSpPr>
          <p:spPr>
            <a:xfrm>
              <a:off x="12530241" y="8519342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0"/>
                  </a:moveTo>
                  <a:lnTo>
                    <a:pt x="952500" y="0"/>
                  </a:lnTo>
                  <a:lnTo>
                    <a:pt x="952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AutoShape 105"/>
            <p:cNvSpPr/>
            <p:nvPr/>
          </p:nvSpPr>
          <p:spPr>
            <a:xfrm>
              <a:off x="12987441" y="7810500"/>
              <a:ext cx="0" cy="563873"/>
            </a:xfrm>
            <a:prstGeom prst="line">
              <a:avLst/>
            </a:prstGeom>
            <a:ln w="38100" cap="rnd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FC3FED0-CFAE-D00C-B486-055E6500E263}"/>
              </a:ext>
            </a:extLst>
          </p:cNvPr>
          <p:cNvGrpSpPr/>
          <p:nvPr/>
        </p:nvGrpSpPr>
        <p:grpSpPr>
          <a:xfrm>
            <a:off x="4826003" y="7779545"/>
            <a:ext cx="952500" cy="1531990"/>
            <a:chOff x="6575522" y="7811264"/>
            <a:chExt cx="952500" cy="1531990"/>
          </a:xfrm>
        </p:grpSpPr>
        <p:sp>
          <p:nvSpPr>
            <p:cNvPr id="78" name="Freeform 78"/>
            <p:cNvSpPr/>
            <p:nvPr/>
          </p:nvSpPr>
          <p:spPr>
            <a:xfrm>
              <a:off x="6575522" y="8647929"/>
              <a:ext cx="952500" cy="695325"/>
            </a:xfrm>
            <a:custGeom>
              <a:avLst/>
              <a:gdLst/>
              <a:ahLst/>
              <a:cxnLst/>
              <a:rect l="l" t="t" r="r" b="b"/>
              <a:pathLst>
                <a:path w="952500" h="695325">
                  <a:moveTo>
                    <a:pt x="0" y="0"/>
                  </a:moveTo>
                  <a:lnTo>
                    <a:pt x="952500" y="0"/>
                  </a:lnTo>
                  <a:lnTo>
                    <a:pt x="952500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AutoShape 106"/>
            <p:cNvSpPr/>
            <p:nvPr/>
          </p:nvSpPr>
          <p:spPr>
            <a:xfrm>
              <a:off x="7047009" y="7811264"/>
              <a:ext cx="4762" cy="551277"/>
            </a:xfrm>
            <a:prstGeom prst="line">
              <a:avLst/>
            </a:prstGeom>
            <a:ln w="38100" cap="rnd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F5ABCB3-66A7-3470-DD75-5226584CF50A}"/>
              </a:ext>
            </a:extLst>
          </p:cNvPr>
          <p:cNvGrpSpPr/>
          <p:nvPr/>
        </p:nvGrpSpPr>
        <p:grpSpPr>
          <a:xfrm>
            <a:off x="7393517" y="7779545"/>
            <a:ext cx="952500" cy="1612527"/>
            <a:chOff x="8064202" y="7810500"/>
            <a:chExt cx="952500" cy="1612527"/>
          </a:xfrm>
        </p:grpSpPr>
        <p:sp>
          <p:nvSpPr>
            <p:cNvPr id="60" name="Freeform 60"/>
            <p:cNvSpPr/>
            <p:nvPr/>
          </p:nvSpPr>
          <p:spPr>
            <a:xfrm>
              <a:off x="8064202" y="8568158"/>
              <a:ext cx="952500" cy="854869"/>
            </a:xfrm>
            <a:custGeom>
              <a:avLst/>
              <a:gdLst/>
              <a:ahLst/>
              <a:cxnLst/>
              <a:rect l="l" t="t" r="r" b="b"/>
              <a:pathLst>
                <a:path w="952500" h="854869">
                  <a:moveTo>
                    <a:pt x="0" y="0"/>
                  </a:moveTo>
                  <a:lnTo>
                    <a:pt x="952500" y="0"/>
                  </a:lnTo>
                  <a:lnTo>
                    <a:pt x="952500" y="854868"/>
                  </a:lnTo>
                  <a:lnTo>
                    <a:pt x="0" y="854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AutoShape 107"/>
            <p:cNvSpPr/>
            <p:nvPr/>
          </p:nvSpPr>
          <p:spPr>
            <a:xfrm>
              <a:off x="8530927" y="7810500"/>
              <a:ext cx="0" cy="564161"/>
            </a:xfrm>
            <a:prstGeom prst="line">
              <a:avLst/>
            </a:prstGeom>
            <a:ln w="38100" cap="rnd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FAC9FA6-90F0-180A-2CDE-C958D7CADF58}"/>
              </a:ext>
            </a:extLst>
          </p:cNvPr>
          <p:cNvGrpSpPr/>
          <p:nvPr/>
        </p:nvGrpSpPr>
        <p:grpSpPr>
          <a:xfrm>
            <a:off x="9961031" y="7779545"/>
            <a:ext cx="952500" cy="1660536"/>
            <a:chOff x="9552881" y="7811306"/>
            <a:chExt cx="952500" cy="1660536"/>
          </a:xfrm>
        </p:grpSpPr>
        <p:grpSp>
          <p:nvGrpSpPr>
            <p:cNvPr id="79" name="Group 79"/>
            <p:cNvGrpSpPr/>
            <p:nvPr/>
          </p:nvGrpSpPr>
          <p:grpSpPr>
            <a:xfrm>
              <a:off x="9552881" y="8519342"/>
              <a:ext cx="952500" cy="952500"/>
              <a:chOff x="0" y="0"/>
              <a:chExt cx="1270000" cy="1270000"/>
            </a:xfrm>
          </p:grpSpPr>
          <p:grpSp>
            <p:nvGrpSpPr>
              <p:cNvPr id="80" name="Group 80"/>
              <p:cNvGrpSpPr/>
              <p:nvPr/>
            </p:nvGrpSpPr>
            <p:grpSpPr>
              <a:xfrm>
                <a:off x="0" y="0"/>
                <a:ext cx="1270000" cy="1270000"/>
                <a:chOff x="0" y="0"/>
                <a:chExt cx="812800" cy="812800"/>
              </a:xfrm>
            </p:grpSpPr>
            <p:sp>
              <p:nvSpPr>
                <p:cNvPr id="81" name="Freeform 8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7E5D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</a:pPr>
                  <a:endParaRPr/>
                </a:p>
              </p:txBody>
            </p:sp>
          </p:grpSp>
          <p:sp>
            <p:nvSpPr>
              <p:cNvPr id="83" name="Freeform 83"/>
              <p:cNvSpPr/>
              <p:nvPr/>
            </p:nvSpPr>
            <p:spPr>
              <a:xfrm>
                <a:off x="258913" y="222284"/>
                <a:ext cx="752175" cy="825432"/>
              </a:xfrm>
              <a:custGeom>
                <a:avLst/>
                <a:gdLst/>
                <a:ahLst/>
                <a:cxnLst/>
                <a:rect l="l" t="t" r="r" b="b"/>
                <a:pathLst>
                  <a:path w="752175" h="825432">
                    <a:moveTo>
                      <a:pt x="0" y="0"/>
                    </a:moveTo>
                    <a:lnTo>
                      <a:pt x="752174" y="0"/>
                    </a:lnTo>
                    <a:lnTo>
                      <a:pt x="752174" y="825432"/>
                    </a:lnTo>
                    <a:lnTo>
                      <a:pt x="0" y="8254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" name="AutoShape 108"/>
            <p:cNvSpPr/>
            <p:nvPr/>
          </p:nvSpPr>
          <p:spPr>
            <a:xfrm>
              <a:off x="10029131" y="7811306"/>
              <a:ext cx="0" cy="551457"/>
            </a:xfrm>
            <a:prstGeom prst="line">
              <a:avLst/>
            </a:prstGeom>
            <a:ln w="38100" cap="rnd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D930C13-5153-545E-3CD5-27CF2936CD9C}"/>
              </a:ext>
            </a:extLst>
          </p:cNvPr>
          <p:cNvGrpSpPr/>
          <p:nvPr/>
        </p:nvGrpSpPr>
        <p:grpSpPr>
          <a:xfrm>
            <a:off x="12528545" y="7779545"/>
            <a:ext cx="952500" cy="1640506"/>
            <a:chOff x="11041561" y="7810500"/>
            <a:chExt cx="952500" cy="1640506"/>
          </a:xfrm>
        </p:grpSpPr>
        <p:sp>
          <p:nvSpPr>
            <p:cNvPr id="84" name="Freeform 84"/>
            <p:cNvSpPr/>
            <p:nvPr/>
          </p:nvSpPr>
          <p:spPr>
            <a:xfrm>
              <a:off x="11041561" y="8540178"/>
              <a:ext cx="952500" cy="910828"/>
            </a:xfrm>
            <a:custGeom>
              <a:avLst/>
              <a:gdLst/>
              <a:ahLst/>
              <a:cxnLst/>
              <a:rect l="l" t="t" r="r" b="b"/>
              <a:pathLst>
                <a:path w="952500" h="910828">
                  <a:moveTo>
                    <a:pt x="0" y="0"/>
                  </a:moveTo>
                  <a:lnTo>
                    <a:pt x="952500" y="0"/>
                  </a:lnTo>
                  <a:lnTo>
                    <a:pt x="952500" y="910828"/>
                  </a:lnTo>
                  <a:lnTo>
                    <a:pt x="0" y="910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AutoShape 109"/>
            <p:cNvSpPr/>
            <p:nvPr/>
          </p:nvSpPr>
          <p:spPr>
            <a:xfrm>
              <a:off x="11517811" y="7810500"/>
              <a:ext cx="0" cy="564000"/>
            </a:xfrm>
            <a:prstGeom prst="line">
              <a:avLst/>
            </a:prstGeom>
            <a:ln w="38100" cap="rnd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" name="AutoShape 110"/>
          <p:cNvSpPr/>
          <p:nvPr/>
        </p:nvSpPr>
        <p:spPr>
          <a:xfrm flipH="1">
            <a:off x="9347092" y="5898230"/>
            <a:ext cx="21947" cy="1913075"/>
          </a:xfrm>
          <a:prstGeom prst="line">
            <a:avLst/>
          </a:prstGeom>
          <a:ln w="38100" cap="rnd">
            <a:solidFill>
              <a:srgbClr val="E604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9" name="TextBox 111">
            <a:extLst>
              <a:ext uri="{FF2B5EF4-FFF2-40B4-BE49-F238E27FC236}">
                <a16:creationId xmlns:a16="http://schemas.microsoft.com/office/drawing/2014/main" id="{5C9CC341-72F3-03B3-6805-65235D8FC938}"/>
              </a:ext>
            </a:extLst>
          </p:cNvPr>
          <p:cNvSpPr txBox="1"/>
          <p:nvPr/>
        </p:nvSpPr>
        <p:spPr>
          <a:xfrm>
            <a:off x="1" y="571500"/>
            <a:ext cx="18287999" cy="897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10000" b="1" dirty="0">
                <a:solidFill>
                  <a:srgbClr val="FFFFFF"/>
                </a:solidFill>
                <a:latin typeface="Gilroy 1"/>
              </a:rPr>
              <a:t>Agora Livestock</a:t>
            </a: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683FB800-CC9E-20B0-47F3-402865B9EF9E}"/>
              </a:ext>
            </a:extLst>
          </p:cNvPr>
          <p:cNvGrpSpPr/>
          <p:nvPr/>
        </p:nvGrpSpPr>
        <p:grpSpPr>
          <a:xfrm>
            <a:off x="16068295" y="108673"/>
            <a:ext cx="2081876" cy="2081876"/>
            <a:chOff x="0" y="0"/>
            <a:chExt cx="2775835" cy="2775835"/>
          </a:xfrm>
        </p:grpSpPr>
        <p:grpSp>
          <p:nvGrpSpPr>
            <p:cNvPr id="3" name="Group 57">
              <a:extLst>
                <a:ext uri="{FF2B5EF4-FFF2-40B4-BE49-F238E27FC236}">
                  <a16:creationId xmlns:a16="http://schemas.microsoft.com/office/drawing/2014/main" id="{D076CF5D-9836-C933-5416-78EC548D71CF}"/>
                </a:ext>
              </a:extLst>
            </p:cNvPr>
            <p:cNvGrpSpPr/>
            <p:nvPr/>
          </p:nvGrpSpPr>
          <p:grpSpPr>
            <a:xfrm>
              <a:off x="0" y="0"/>
              <a:ext cx="2775835" cy="2775835"/>
              <a:chOff x="0" y="0"/>
              <a:chExt cx="1505185" cy="1505185"/>
            </a:xfrm>
          </p:grpSpPr>
          <p:sp>
            <p:nvSpPr>
              <p:cNvPr id="5" name="Freeform 58">
                <a:extLst>
                  <a:ext uri="{FF2B5EF4-FFF2-40B4-BE49-F238E27FC236}">
                    <a16:creationId xmlns:a16="http://schemas.microsoft.com/office/drawing/2014/main" id="{655D1885-33DE-476B-BB91-A62905A08D7A}"/>
                  </a:ext>
                </a:extLst>
              </p:cNvPr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59">
                <a:extLst>
                  <a:ext uri="{FF2B5EF4-FFF2-40B4-BE49-F238E27FC236}">
                    <a16:creationId xmlns:a16="http://schemas.microsoft.com/office/drawing/2014/main" id="{D8106DFC-08EE-34A8-51DE-F2B410AFCAB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491C91C4-762A-A4B6-F4C7-38085F129DBA}"/>
                </a:ext>
              </a:extLst>
            </p:cNvPr>
            <p:cNvSpPr/>
            <p:nvPr/>
          </p:nvSpPr>
          <p:spPr>
            <a:xfrm>
              <a:off x="23831" y="23831"/>
              <a:ext cx="2728174" cy="2728174"/>
            </a:xfrm>
            <a:custGeom>
              <a:avLst/>
              <a:gdLst/>
              <a:ahLst/>
              <a:cxnLst/>
              <a:rect l="l" t="t" r="r" b="b"/>
              <a:pathLst>
                <a:path w="2728174" h="2728174">
                  <a:moveTo>
                    <a:pt x="0" y="0"/>
                  </a:moveTo>
                  <a:lnTo>
                    <a:pt x="2728173" y="0"/>
                  </a:lnTo>
                  <a:lnTo>
                    <a:pt x="2728173" y="2728173"/>
                  </a:lnTo>
                  <a:lnTo>
                    <a:pt x="0" y="272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23998" y="2397646"/>
            <a:ext cx="3152966" cy="6238686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39" r="-3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129043" y="2397646"/>
            <a:ext cx="3152966" cy="6238686"/>
            <a:chOff x="0" y="0"/>
            <a:chExt cx="2620010" cy="5184140"/>
          </a:xfrm>
        </p:grpSpPr>
        <p:sp>
          <p:nvSpPr>
            <p:cNvPr id="13" name="Freeform 1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377" b="-137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130497" y="2397646"/>
            <a:ext cx="3152966" cy="6238686"/>
            <a:chOff x="0" y="0"/>
            <a:chExt cx="2620010" cy="5184140"/>
          </a:xfrm>
        </p:grpSpPr>
        <p:sp>
          <p:nvSpPr>
            <p:cNvPr id="23" name="Freeform 2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7634089" y="2406192"/>
            <a:ext cx="3144329" cy="6221595"/>
            <a:chOff x="0" y="0"/>
            <a:chExt cx="2620010" cy="5184140"/>
          </a:xfrm>
        </p:grpSpPr>
        <p:sp>
          <p:nvSpPr>
            <p:cNvPr id="33" name="Freeform 3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t="-1377" b="-137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4635543" y="2406192"/>
            <a:ext cx="3144329" cy="6221595"/>
            <a:chOff x="0" y="0"/>
            <a:chExt cx="2620010" cy="5184140"/>
          </a:xfrm>
        </p:grpSpPr>
        <p:sp>
          <p:nvSpPr>
            <p:cNvPr id="43" name="Freeform 4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t="-1273" b="-127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7E5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099847" y="8917327"/>
            <a:ext cx="10088306" cy="1161722"/>
            <a:chOff x="0" y="0"/>
            <a:chExt cx="13451074" cy="1548962"/>
          </a:xfrm>
        </p:grpSpPr>
        <p:sp>
          <p:nvSpPr>
            <p:cNvPr id="53" name="Freeform 53"/>
            <p:cNvSpPr/>
            <p:nvPr/>
          </p:nvSpPr>
          <p:spPr>
            <a:xfrm>
              <a:off x="6761675" y="42717"/>
              <a:ext cx="6689399" cy="1429813"/>
            </a:xfrm>
            <a:custGeom>
              <a:avLst/>
              <a:gdLst/>
              <a:ahLst/>
              <a:cxnLst/>
              <a:rect l="l" t="t" r="r" b="b"/>
              <a:pathLst>
                <a:path w="6689399" h="1429813">
                  <a:moveTo>
                    <a:pt x="0" y="0"/>
                  </a:moveTo>
                  <a:lnTo>
                    <a:pt x="6689399" y="0"/>
                  </a:lnTo>
                  <a:lnTo>
                    <a:pt x="6689399" y="1429814"/>
                  </a:lnTo>
                  <a:lnTo>
                    <a:pt x="0" y="1429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53" t="-164147" b="-1931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6724165" cy="1548962"/>
            </a:xfrm>
            <a:custGeom>
              <a:avLst/>
              <a:gdLst/>
              <a:ahLst/>
              <a:cxnLst/>
              <a:rect l="l" t="t" r="r" b="b"/>
              <a:pathLst>
                <a:path w="6724165" h="1548962">
                  <a:moveTo>
                    <a:pt x="0" y="0"/>
                  </a:moveTo>
                  <a:lnTo>
                    <a:pt x="6724165" y="0"/>
                  </a:lnTo>
                  <a:lnTo>
                    <a:pt x="6724165" y="1548962"/>
                  </a:lnTo>
                  <a:lnTo>
                    <a:pt x="0" y="1548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5096" b="-1472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0" y="-142875"/>
            <a:ext cx="18287999" cy="2066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FFFFFF"/>
                </a:solidFill>
                <a:latin typeface="Gilroy 2"/>
                <a:ea typeface="Gilroy 2"/>
                <a:cs typeface="Gilroy 2"/>
                <a:sym typeface="Gilroy 2"/>
              </a:rPr>
              <a:t>Agora Livestock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16068295" y="108673"/>
            <a:ext cx="2081876" cy="2081876"/>
            <a:chOff x="0" y="0"/>
            <a:chExt cx="2775835" cy="2775835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2775835" cy="2775835"/>
              <a:chOff x="0" y="0"/>
              <a:chExt cx="1505185" cy="1505185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60" name="Freeform 60"/>
            <p:cNvSpPr/>
            <p:nvPr/>
          </p:nvSpPr>
          <p:spPr>
            <a:xfrm>
              <a:off x="23831" y="23831"/>
              <a:ext cx="2728174" cy="2728174"/>
            </a:xfrm>
            <a:custGeom>
              <a:avLst/>
              <a:gdLst/>
              <a:ahLst/>
              <a:cxnLst/>
              <a:rect l="l" t="t" r="r" b="b"/>
              <a:pathLst>
                <a:path w="2728174" h="2728174">
                  <a:moveTo>
                    <a:pt x="0" y="0"/>
                  </a:moveTo>
                  <a:lnTo>
                    <a:pt x="2728173" y="0"/>
                  </a:lnTo>
                  <a:lnTo>
                    <a:pt x="2728173" y="2728173"/>
                  </a:lnTo>
                  <a:lnTo>
                    <a:pt x="0" y="272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0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0250">
                <a:alpha val="7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81401" y="128837"/>
            <a:ext cx="10293064" cy="1895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 dirty="0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rPr>
              <a:t>The Solution</a:t>
            </a:r>
            <a:r>
              <a:rPr lang="en-US" sz="11499" dirty="0">
                <a:solidFill>
                  <a:srgbClr val="E60477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2401" y="3290786"/>
            <a:ext cx="18312803" cy="119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8300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rPr>
              <a:t>Faster, better market information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89687" y="5663148"/>
            <a:ext cx="12508626" cy="294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>
                <a:solidFill>
                  <a:srgbClr val="F8F8F8"/>
                </a:solidFill>
                <a:latin typeface="Inter"/>
                <a:ea typeface="Inter"/>
                <a:cs typeface="Inter"/>
                <a:sym typeface="Inter"/>
              </a:rPr>
              <a:t>Public price grids</a:t>
            </a:r>
          </a:p>
          <a:p>
            <a:pPr algn="ctr">
              <a:lnSpc>
                <a:spcPts val="7700"/>
              </a:lnSpc>
            </a:pPr>
            <a:endParaRPr lang="en-US" sz="7000">
              <a:solidFill>
                <a:srgbClr val="F8F8F8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7700"/>
              </a:lnSpc>
            </a:pPr>
            <a:r>
              <a:rPr lang="en-US" sz="7000">
                <a:solidFill>
                  <a:srgbClr val="F8F8F8"/>
                </a:solidFill>
                <a:latin typeface="Inter"/>
                <a:ea typeface="Inter"/>
                <a:cs typeface="Inter"/>
                <a:sym typeface="Inter"/>
              </a:rPr>
              <a:t>A marketplace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906392" y="108673"/>
            <a:ext cx="2243779" cy="2243779"/>
            <a:chOff x="0" y="0"/>
            <a:chExt cx="2991705" cy="299170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991705" cy="2991705"/>
              <a:chOff x="0" y="0"/>
              <a:chExt cx="1505185" cy="15051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5684" y="25684"/>
              <a:ext cx="2940338" cy="2940338"/>
            </a:xfrm>
            <a:custGeom>
              <a:avLst/>
              <a:gdLst/>
              <a:ahLst/>
              <a:cxnLst/>
              <a:rect l="l" t="t" r="r" b="b"/>
              <a:pathLst>
                <a:path w="2940338" h="2940338">
                  <a:moveTo>
                    <a:pt x="0" y="0"/>
                  </a:moveTo>
                  <a:lnTo>
                    <a:pt x="2940337" y="0"/>
                  </a:lnTo>
                  <a:lnTo>
                    <a:pt x="2940337" y="2940337"/>
                  </a:lnTo>
                  <a:lnTo>
                    <a:pt x="0" y="2940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8110" y="-85725"/>
            <a:ext cx="13071781" cy="1698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FFFFFF"/>
                </a:solidFill>
                <a:latin typeface="Gilroy 2"/>
                <a:ea typeface="Gilroy 2"/>
                <a:cs typeface="Gilroy 2"/>
                <a:sym typeface="Gilroy 2"/>
              </a:rPr>
              <a:t>Revenue Model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612704" y="6716472"/>
            <a:ext cx="3086100" cy="3086100"/>
            <a:chOff x="0" y="0"/>
            <a:chExt cx="4114800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99439" y="588433"/>
              <a:ext cx="3715921" cy="297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14 DAY FREE TRIAL ON ALL PLANS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86885" y="7954486"/>
            <a:ext cx="5714230" cy="184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9"/>
              </a:lnSpc>
            </a:pPr>
            <a:r>
              <a:rPr lang="en-US" sz="373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rPr>
              <a:t>Cattle: 0.5%</a:t>
            </a:r>
          </a:p>
          <a:p>
            <a:pPr algn="ctr">
              <a:lnSpc>
                <a:spcPts val="4849"/>
              </a:lnSpc>
            </a:pPr>
            <a:r>
              <a:rPr lang="en-US" sz="373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rPr>
              <a:t>Sheep &amp; Goats: 1%</a:t>
            </a:r>
          </a:p>
          <a:p>
            <a:pPr algn="ctr">
              <a:lnSpc>
                <a:spcPts val="4849"/>
              </a:lnSpc>
            </a:pPr>
            <a:r>
              <a:rPr lang="en-US" sz="373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rPr>
              <a:t>Success based. No Risk.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16834" y="2951476"/>
            <a:ext cx="17054331" cy="3377987"/>
            <a:chOff x="0" y="0"/>
            <a:chExt cx="22739108" cy="4503982"/>
          </a:xfrm>
        </p:grpSpPr>
        <p:grpSp>
          <p:nvGrpSpPr>
            <p:cNvPr id="10" name="Group 10"/>
            <p:cNvGrpSpPr/>
            <p:nvPr/>
          </p:nvGrpSpPr>
          <p:grpSpPr>
            <a:xfrm>
              <a:off x="6" y="0"/>
              <a:ext cx="4041092" cy="4503982"/>
              <a:chOff x="0" y="0"/>
              <a:chExt cx="798240" cy="88967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98240" cy="889676"/>
              </a:xfrm>
              <a:custGeom>
                <a:avLst/>
                <a:gdLst/>
                <a:ahLst/>
                <a:cxnLst/>
                <a:rect l="l" t="t" r="r" b="b"/>
                <a:pathLst>
                  <a:path w="798240" h="889676">
                    <a:moveTo>
                      <a:pt x="130274" y="0"/>
                    </a:moveTo>
                    <a:lnTo>
                      <a:pt x="667966" y="0"/>
                    </a:lnTo>
                    <a:cubicBezTo>
                      <a:pt x="739915" y="0"/>
                      <a:pt x="798240" y="58326"/>
                      <a:pt x="798240" y="130274"/>
                    </a:cubicBezTo>
                    <a:lnTo>
                      <a:pt x="798240" y="759401"/>
                    </a:lnTo>
                    <a:cubicBezTo>
                      <a:pt x="798240" y="793952"/>
                      <a:pt x="784515" y="827088"/>
                      <a:pt x="760084" y="851519"/>
                    </a:cubicBezTo>
                    <a:cubicBezTo>
                      <a:pt x="735653" y="875950"/>
                      <a:pt x="702517" y="889676"/>
                      <a:pt x="667966" y="889676"/>
                    </a:cubicBezTo>
                    <a:lnTo>
                      <a:pt x="130274" y="889676"/>
                    </a:lnTo>
                    <a:cubicBezTo>
                      <a:pt x="58326" y="889676"/>
                      <a:pt x="0" y="831350"/>
                      <a:pt x="0" y="759401"/>
                    </a:cubicBezTo>
                    <a:lnTo>
                      <a:pt x="0" y="130274"/>
                    </a:lnTo>
                    <a:cubicBezTo>
                      <a:pt x="0" y="58326"/>
                      <a:pt x="58326" y="0"/>
                      <a:pt x="1302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6047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798240" cy="927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674509" y="0"/>
              <a:ext cx="4041092" cy="4503982"/>
              <a:chOff x="0" y="0"/>
              <a:chExt cx="798240" cy="88967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98240" cy="889676"/>
              </a:xfrm>
              <a:custGeom>
                <a:avLst/>
                <a:gdLst/>
                <a:ahLst/>
                <a:cxnLst/>
                <a:rect l="l" t="t" r="r" b="b"/>
                <a:pathLst>
                  <a:path w="798240" h="889676">
                    <a:moveTo>
                      <a:pt x="130274" y="0"/>
                    </a:moveTo>
                    <a:lnTo>
                      <a:pt x="667966" y="0"/>
                    </a:lnTo>
                    <a:cubicBezTo>
                      <a:pt x="739915" y="0"/>
                      <a:pt x="798240" y="58326"/>
                      <a:pt x="798240" y="130274"/>
                    </a:cubicBezTo>
                    <a:lnTo>
                      <a:pt x="798240" y="759401"/>
                    </a:lnTo>
                    <a:cubicBezTo>
                      <a:pt x="798240" y="793952"/>
                      <a:pt x="784515" y="827088"/>
                      <a:pt x="760084" y="851519"/>
                    </a:cubicBezTo>
                    <a:cubicBezTo>
                      <a:pt x="735653" y="875950"/>
                      <a:pt x="702517" y="889676"/>
                      <a:pt x="667966" y="889676"/>
                    </a:cubicBezTo>
                    <a:lnTo>
                      <a:pt x="130274" y="889676"/>
                    </a:lnTo>
                    <a:cubicBezTo>
                      <a:pt x="58326" y="889676"/>
                      <a:pt x="0" y="831350"/>
                      <a:pt x="0" y="759401"/>
                    </a:cubicBezTo>
                    <a:lnTo>
                      <a:pt x="0" y="130274"/>
                    </a:lnTo>
                    <a:cubicBezTo>
                      <a:pt x="0" y="58326"/>
                      <a:pt x="58326" y="0"/>
                      <a:pt x="1302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6047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798240" cy="927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9349012" y="0"/>
              <a:ext cx="4041092" cy="4503982"/>
              <a:chOff x="0" y="0"/>
              <a:chExt cx="798240" cy="88967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98240" cy="889676"/>
              </a:xfrm>
              <a:custGeom>
                <a:avLst/>
                <a:gdLst/>
                <a:ahLst/>
                <a:cxnLst/>
                <a:rect l="l" t="t" r="r" b="b"/>
                <a:pathLst>
                  <a:path w="798240" h="889676">
                    <a:moveTo>
                      <a:pt x="130274" y="0"/>
                    </a:moveTo>
                    <a:lnTo>
                      <a:pt x="667966" y="0"/>
                    </a:lnTo>
                    <a:cubicBezTo>
                      <a:pt x="739915" y="0"/>
                      <a:pt x="798240" y="58326"/>
                      <a:pt x="798240" y="130274"/>
                    </a:cubicBezTo>
                    <a:lnTo>
                      <a:pt x="798240" y="759401"/>
                    </a:lnTo>
                    <a:cubicBezTo>
                      <a:pt x="798240" y="793952"/>
                      <a:pt x="784515" y="827088"/>
                      <a:pt x="760084" y="851519"/>
                    </a:cubicBezTo>
                    <a:cubicBezTo>
                      <a:pt x="735653" y="875950"/>
                      <a:pt x="702517" y="889676"/>
                      <a:pt x="667966" y="889676"/>
                    </a:cubicBezTo>
                    <a:lnTo>
                      <a:pt x="130274" y="889676"/>
                    </a:lnTo>
                    <a:cubicBezTo>
                      <a:pt x="58326" y="889676"/>
                      <a:pt x="0" y="831350"/>
                      <a:pt x="0" y="759401"/>
                    </a:cubicBezTo>
                    <a:lnTo>
                      <a:pt x="0" y="130274"/>
                    </a:lnTo>
                    <a:cubicBezTo>
                      <a:pt x="0" y="58326"/>
                      <a:pt x="58326" y="0"/>
                      <a:pt x="1302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6047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798240" cy="927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4023514" y="0"/>
              <a:ext cx="4041092" cy="4503982"/>
              <a:chOff x="0" y="0"/>
              <a:chExt cx="798240" cy="88967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98240" cy="889676"/>
              </a:xfrm>
              <a:custGeom>
                <a:avLst/>
                <a:gdLst/>
                <a:ahLst/>
                <a:cxnLst/>
                <a:rect l="l" t="t" r="r" b="b"/>
                <a:pathLst>
                  <a:path w="798240" h="889676">
                    <a:moveTo>
                      <a:pt x="130274" y="0"/>
                    </a:moveTo>
                    <a:lnTo>
                      <a:pt x="667966" y="0"/>
                    </a:lnTo>
                    <a:cubicBezTo>
                      <a:pt x="739915" y="0"/>
                      <a:pt x="798240" y="58326"/>
                      <a:pt x="798240" y="130274"/>
                    </a:cubicBezTo>
                    <a:lnTo>
                      <a:pt x="798240" y="759401"/>
                    </a:lnTo>
                    <a:cubicBezTo>
                      <a:pt x="798240" y="793952"/>
                      <a:pt x="784515" y="827088"/>
                      <a:pt x="760084" y="851519"/>
                    </a:cubicBezTo>
                    <a:cubicBezTo>
                      <a:pt x="735653" y="875950"/>
                      <a:pt x="702517" y="889676"/>
                      <a:pt x="667966" y="889676"/>
                    </a:cubicBezTo>
                    <a:lnTo>
                      <a:pt x="130274" y="889676"/>
                    </a:lnTo>
                    <a:cubicBezTo>
                      <a:pt x="58326" y="889676"/>
                      <a:pt x="0" y="831350"/>
                      <a:pt x="0" y="759401"/>
                    </a:cubicBezTo>
                    <a:lnTo>
                      <a:pt x="0" y="130274"/>
                    </a:lnTo>
                    <a:cubicBezTo>
                      <a:pt x="0" y="58326"/>
                      <a:pt x="58326" y="0"/>
                      <a:pt x="1302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6047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798240" cy="927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8698017" y="0"/>
              <a:ext cx="4041092" cy="4503982"/>
              <a:chOff x="0" y="0"/>
              <a:chExt cx="798240" cy="88967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98240" cy="889676"/>
              </a:xfrm>
              <a:custGeom>
                <a:avLst/>
                <a:gdLst/>
                <a:ahLst/>
                <a:cxnLst/>
                <a:rect l="l" t="t" r="r" b="b"/>
                <a:pathLst>
                  <a:path w="798240" h="889676">
                    <a:moveTo>
                      <a:pt x="130274" y="0"/>
                    </a:moveTo>
                    <a:lnTo>
                      <a:pt x="667966" y="0"/>
                    </a:lnTo>
                    <a:cubicBezTo>
                      <a:pt x="739915" y="0"/>
                      <a:pt x="798240" y="58326"/>
                      <a:pt x="798240" y="130274"/>
                    </a:cubicBezTo>
                    <a:lnTo>
                      <a:pt x="798240" y="759401"/>
                    </a:lnTo>
                    <a:cubicBezTo>
                      <a:pt x="798240" y="793952"/>
                      <a:pt x="784515" y="827088"/>
                      <a:pt x="760084" y="851519"/>
                    </a:cubicBezTo>
                    <a:cubicBezTo>
                      <a:pt x="735653" y="875950"/>
                      <a:pt x="702517" y="889676"/>
                      <a:pt x="667966" y="889676"/>
                    </a:cubicBezTo>
                    <a:lnTo>
                      <a:pt x="130274" y="889676"/>
                    </a:lnTo>
                    <a:cubicBezTo>
                      <a:pt x="58326" y="889676"/>
                      <a:pt x="0" y="831350"/>
                      <a:pt x="0" y="759401"/>
                    </a:cubicBezTo>
                    <a:lnTo>
                      <a:pt x="0" y="130274"/>
                    </a:lnTo>
                    <a:cubicBezTo>
                      <a:pt x="0" y="58326"/>
                      <a:pt x="58326" y="0"/>
                      <a:pt x="1302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6047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798240" cy="927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0" y="1586346"/>
              <a:ext cx="4009775" cy="0"/>
            </a:xfrm>
            <a:prstGeom prst="line">
              <a:avLst/>
            </a:prstGeom>
            <a:ln w="25400" cap="flat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678419" y="1586346"/>
              <a:ext cx="4009775" cy="0"/>
            </a:xfrm>
            <a:prstGeom prst="line">
              <a:avLst/>
            </a:prstGeom>
            <a:ln w="25400" cap="flat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356837" y="1586346"/>
              <a:ext cx="4009775" cy="0"/>
            </a:xfrm>
            <a:prstGeom prst="line">
              <a:avLst/>
            </a:prstGeom>
            <a:ln w="25400" cap="flat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8713675" y="1586346"/>
              <a:ext cx="4009775" cy="0"/>
            </a:xfrm>
            <a:prstGeom prst="line">
              <a:avLst/>
            </a:prstGeom>
            <a:ln w="25400" cap="flat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4035256" y="1586346"/>
              <a:ext cx="4009775" cy="0"/>
            </a:xfrm>
            <a:prstGeom prst="line">
              <a:avLst/>
            </a:prstGeom>
            <a:ln w="25400" cap="flat">
              <a:solidFill>
                <a:srgbClr val="E6047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62682" y="229778"/>
              <a:ext cx="2115741" cy="1246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HOBBY</a:t>
              </a:r>
            </a:p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00E7E8"/>
                  </a:solidFill>
                  <a:latin typeface="Gilroy 2"/>
                  <a:ea typeface="Gilroy 2"/>
                  <a:cs typeface="Gilroy 2"/>
                  <a:sym typeface="Gilroy 2"/>
                </a:rPr>
                <a:t>FREE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59660" y="2133720"/>
              <a:ext cx="3675999" cy="1590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Saleyards</a:t>
              </a:r>
            </a:p>
            <a:p>
              <a:pPr algn="ctr">
                <a:lnSpc>
                  <a:spcPts val="3080"/>
                </a:lnSpc>
              </a:pPr>
              <a:endParaRPr lang="en-US" sz="280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endParaRPr>
            </a:p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Price alerts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011759" y="229778"/>
              <a:ext cx="3366591" cy="1246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PRODUCER</a:t>
              </a:r>
            </a:p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00E7E8"/>
                  </a:solidFill>
                  <a:latin typeface="Gilroy 2"/>
                  <a:ea typeface="Gilroy 2"/>
                  <a:cs typeface="Gilroy 2"/>
                  <a:sym typeface="Gilroy 2"/>
                </a:rPr>
                <a:t>$20/month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985709" y="1854320"/>
              <a:ext cx="3435552" cy="2111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Price grids</a:t>
              </a:r>
            </a:p>
            <a:p>
              <a:pPr algn="ctr">
                <a:lnSpc>
                  <a:spcPts val="3080"/>
                </a:lnSpc>
              </a:pPr>
              <a:endParaRPr lang="en-US" sz="280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endParaRPr>
            </a:p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Reduced brokerage fee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534407" y="229778"/>
              <a:ext cx="3670300" cy="1246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AGENT</a:t>
              </a:r>
            </a:p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00E7E8"/>
                  </a:solidFill>
                  <a:latin typeface="Gilroy 2"/>
                  <a:ea typeface="Gilroy 2"/>
                  <a:cs typeface="Gilroy 2"/>
                  <a:sym typeface="Gilroy 2"/>
                </a:rPr>
                <a:t>$100/month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508358" y="1854320"/>
              <a:ext cx="3587407" cy="2111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Deal Room</a:t>
              </a:r>
            </a:p>
            <a:p>
              <a:pPr algn="ctr">
                <a:lnSpc>
                  <a:spcPts val="3080"/>
                </a:lnSpc>
              </a:pPr>
              <a:endParaRPr lang="en-US" sz="280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endParaRPr>
            </a:p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Private marketplace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162624" y="229778"/>
              <a:ext cx="3762871" cy="1246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BUYER</a:t>
              </a:r>
            </a:p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00E7E8"/>
                  </a:solidFill>
                  <a:latin typeface="Gilroy 2"/>
                  <a:ea typeface="Gilroy 2"/>
                  <a:cs typeface="Gilroy 2"/>
                  <a:sym typeface="Gilroy 2"/>
                </a:rPr>
                <a:t>$200/month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4162624" y="1630796"/>
              <a:ext cx="3762871" cy="263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Digital Stockbook</a:t>
              </a:r>
            </a:p>
            <a:p>
              <a:pPr algn="ctr">
                <a:lnSpc>
                  <a:spcPts val="3080"/>
                </a:lnSpc>
              </a:pPr>
              <a:endParaRPr lang="en-US" sz="280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endParaRPr>
            </a:p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Booking confirmations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8831620" y="229778"/>
              <a:ext cx="3773884" cy="1246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FFFFFF"/>
                  </a:solidFill>
                  <a:latin typeface="Gilroy 2"/>
                  <a:ea typeface="Gilroy 2"/>
                  <a:cs typeface="Gilroy 2"/>
                  <a:sym typeface="Gilroy 2"/>
                </a:rPr>
                <a:t>ENTERPRISE</a:t>
              </a:r>
            </a:p>
            <a:p>
              <a:pPr algn="ctr">
                <a:lnSpc>
                  <a:spcPts val="3630"/>
                </a:lnSpc>
              </a:pPr>
              <a:r>
                <a:rPr lang="en-US" sz="3300">
                  <a:solidFill>
                    <a:srgbClr val="00E7E8"/>
                  </a:solidFill>
                  <a:latin typeface="Gilroy 2"/>
                  <a:ea typeface="Gilroy 2"/>
                  <a:cs typeface="Gilroy 2"/>
                  <a:sym typeface="Gilroy 2"/>
                </a:rPr>
                <a:t>$500/month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8831620" y="1630796"/>
              <a:ext cx="3773884" cy="263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Stock required planning</a:t>
              </a:r>
            </a:p>
            <a:p>
              <a:pPr algn="ctr">
                <a:lnSpc>
                  <a:spcPts val="3080"/>
                </a:lnSpc>
              </a:pPr>
              <a:endParaRPr lang="en-US" sz="2800">
                <a:solidFill>
                  <a:srgbClr val="FFFFFF"/>
                </a:solidFill>
                <a:latin typeface="Gilroy 1"/>
                <a:ea typeface="Gilroy 1"/>
                <a:cs typeface="Gilroy 1"/>
                <a:sym typeface="Gilroy 1"/>
              </a:endParaRPr>
            </a:p>
            <a:p>
              <a:pPr algn="ctr">
                <a:lnSpc>
                  <a:spcPts val="3080"/>
                </a:lnSpc>
              </a:pPr>
              <a:r>
                <a:rPr lang="en-US" sz="2800">
                  <a:solidFill>
                    <a:srgbClr val="FFFFFF"/>
                  </a:solidFill>
                  <a:latin typeface="Gilroy 1"/>
                  <a:ea typeface="Gilroy 1"/>
                  <a:cs typeface="Gilroy 1"/>
                  <a:sym typeface="Gilroy 1"/>
                </a:rPr>
                <a:t>Account manager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867534" y="1894206"/>
            <a:ext cx="8552933" cy="103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E60477"/>
                </a:solidFill>
                <a:latin typeface="Gilroy 1"/>
                <a:ea typeface="Gilroy 1"/>
                <a:cs typeface="Gilroy 1"/>
                <a:sym typeface="Gilroy 1"/>
              </a:rPr>
              <a:t>SUBSCRIPTIONS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867534" y="6818965"/>
            <a:ext cx="855293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E60477"/>
                </a:solidFill>
                <a:latin typeface="Gilroy 1"/>
                <a:ea typeface="Gilroy 1"/>
                <a:cs typeface="Gilroy 1"/>
                <a:sym typeface="Gilroy 1"/>
              </a:rPr>
              <a:t>BROKERAGE FEES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06392" y="108673"/>
            <a:ext cx="2243779" cy="2243779"/>
            <a:chOff x="0" y="0"/>
            <a:chExt cx="2991705" cy="2991705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2991705" cy="2991705"/>
              <a:chOff x="0" y="0"/>
              <a:chExt cx="1505185" cy="150518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25684" y="25684"/>
              <a:ext cx="2940338" cy="2940338"/>
            </a:xfrm>
            <a:custGeom>
              <a:avLst/>
              <a:gdLst/>
              <a:ahLst/>
              <a:cxnLst/>
              <a:rect l="l" t="t" r="r" b="b"/>
              <a:pathLst>
                <a:path w="2940338" h="2940338">
                  <a:moveTo>
                    <a:pt x="0" y="0"/>
                  </a:moveTo>
                  <a:lnTo>
                    <a:pt x="2940337" y="0"/>
                  </a:lnTo>
                  <a:lnTo>
                    <a:pt x="2940337" y="2940337"/>
                  </a:lnTo>
                  <a:lnTo>
                    <a:pt x="0" y="2940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0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0250">
                <a:alpha val="7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4543" y="7149086"/>
            <a:ext cx="16558915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Innovation is not a straight line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64543" y="5081189"/>
            <a:ext cx="16666607" cy="0"/>
          </a:xfrm>
          <a:prstGeom prst="line">
            <a:avLst/>
          </a:prstGeom>
          <a:ln w="85725" cap="flat">
            <a:solidFill>
              <a:srgbClr val="F8F8F8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397844" y="128837"/>
            <a:ext cx="13492311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rPr>
              <a:t>Building a product</a:t>
            </a:r>
            <a:r>
              <a:rPr lang="en-US" sz="11499">
                <a:solidFill>
                  <a:srgbClr val="E60477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5906392" y="108673"/>
            <a:ext cx="2243779" cy="2243779"/>
            <a:chOff x="0" y="0"/>
            <a:chExt cx="2991705" cy="299170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991705" cy="2991705"/>
              <a:chOff x="0" y="0"/>
              <a:chExt cx="1505185" cy="15051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05185" cy="1505185"/>
              </a:xfrm>
              <a:custGeom>
                <a:avLst/>
                <a:gdLst/>
                <a:ahLst/>
                <a:cxnLst/>
                <a:rect l="l" t="t" r="r" b="b"/>
                <a:pathLst>
                  <a:path w="1505185" h="1505185">
                    <a:moveTo>
                      <a:pt x="0" y="0"/>
                    </a:moveTo>
                    <a:lnTo>
                      <a:pt x="1505185" y="0"/>
                    </a:lnTo>
                    <a:lnTo>
                      <a:pt x="1505185" y="1505185"/>
                    </a:lnTo>
                    <a:lnTo>
                      <a:pt x="0" y="1505185"/>
                    </a:lnTo>
                    <a:close/>
                  </a:path>
                </a:pathLst>
              </a:custGeom>
              <a:solidFill>
                <a:srgbClr val="E604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505185" cy="1543285"/>
              </a:xfrm>
              <a:prstGeom prst="rect">
                <a:avLst/>
              </a:prstGeom>
            </p:spPr>
            <p:txBody>
              <a:bodyPr lIns="19945" tIns="19945" rIns="19945" bIns="19945" rtlCol="0" anchor="ctr"/>
              <a:lstStyle/>
              <a:p>
                <a:pPr algn="ctr">
                  <a:lnSpc>
                    <a:spcPts val="2161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5684" y="25684"/>
              <a:ext cx="2940338" cy="2940338"/>
            </a:xfrm>
            <a:custGeom>
              <a:avLst/>
              <a:gdLst/>
              <a:ahLst/>
              <a:cxnLst/>
              <a:rect l="l" t="t" r="r" b="b"/>
              <a:pathLst>
                <a:path w="2940338" h="2940338">
                  <a:moveTo>
                    <a:pt x="0" y="0"/>
                  </a:moveTo>
                  <a:lnTo>
                    <a:pt x="2940337" y="0"/>
                  </a:lnTo>
                  <a:lnTo>
                    <a:pt x="2940337" y="2940337"/>
                  </a:lnTo>
                  <a:lnTo>
                    <a:pt x="0" y="2940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9C5AFC15-BD03-6EFF-5425-5D07EE76F5ED}"/>
              </a:ext>
            </a:extLst>
          </p:cNvPr>
          <p:cNvSpPr/>
          <p:nvPr/>
        </p:nvSpPr>
        <p:spPr>
          <a:xfrm>
            <a:off x="644648" y="3672837"/>
            <a:ext cx="16313728" cy="2665653"/>
          </a:xfrm>
          <a:custGeom>
            <a:avLst/>
            <a:gdLst>
              <a:gd name="connsiteX0" fmla="*/ 0 w 16313728"/>
              <a:gd name="connsiteY0" fmla="*/ 1335582 h 2665653"/>
              <a:gd name="connsiteX1" fmla="*/ 1724891 w 16313728"/>
              <a:gd name="connsiteY1" fmla="*/ 26328 h 2665653"/>
              <a:gd name="connsiteX2" fmla="*/ 3325091 w 16313728"/>
              <a:gd name="connsiteY2" fmla="*/ 2395455 h 2665653"/>
              <a:gd name="connsiteX3" fmla="*/ 5902037 w 16313728"/>
              <a:gd name="connsiteY3" fmla="*/ 67891 h 2665653"/>
              <a:gd name="connsiteX4" fmla="*/ 8520546 w 16313728"/>
              <a:gd name="connsiteY4" fmla="*/ 2312328 h 2665653"/>
              <a:gd name="connsiteX5" fmla="*/ 11409218 w 16313728"/>
              <a:gd name="connsiteY5" fmla="*/ 254928 h 2665653"/>
              <a:gd name="connsiteX6" fmla="*/ 14464146 w 16313728"/>
              <a:gd name="connsiteY6" fmla="*/ 2665619 h 2665653"/>
              <a:gd name="connsiteX7" fmla="*/ 16313728 w 16313728"/>
              <a:gd name="connsiteY7" fmla="*/ 192582 h 26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13728" h="2665653">
                <a:moveTo>
                  <a:pt x="0" y="1335582"/>
                </a:moveTo>
                <a:cubicBezTo>
                  <a:pt x="585354" y="592632"/>
                  <a:pt x="1170709" y="-150317"/>
                  <a:pt x="1724891" y="26328"/>
                </a:cubicBezTo>
                <a:cubicBezTo>
                  <a:pt x="2279073" y="202973"/>
                  <a:pt x="2628900" y="2388528"/>
                  <a:pt x="3325091" y="2395455"/>
                </a:cubicBezTo>
                <a:cubicBezTo>
                  <a:pt x="4021282" y="2402382"/>
                  <a:pt x="5036128" y="81745"/>
                  <a:pt x="5902037" y="67891"/>
                </a:cubicBezTo>
                <a:cubicBezTo>
                  <a:pt x="6767946" y="54037"/>
                  <a:pt x="7602683" y="2281155"/>
                  <a:pt x="8520546" y="2312328"/>
                </a:cubicBezTo>
                <a:cubicBezTo>
                  <a:pt x="9438410" y="2343501"/>
                  <a:pt x="10418618" y="196046"/>
                  <a:pt x="11409218" y="254928"/>
                </a:cubicBezTo>
                <a:cubicBezTo>
                  <a:pt x="12399818" y="313810"/>
                  <a:pt x="13646728" y="2676010"/>
                  <a:pt x="14464146" y="2665619"/>
                </a:cubicBezTo>
                <a:cubicBezTo>
                  <a:pt x="15281564" y="2655228"/>
                  <a:pt x="15797646" y="1423905"/>
                  <a:pt x="16313728" y="192582"/>
                </a:cubicBezTo>
              </a:path>
            </a:pathLst>
          </a:cu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 Record" ma:contentTypeID="0x010100A333C469CAE4C7438C6A30DDB100994D00AE703403213A6A4C93E764FA2AE3CF96" ma:contentTypeVersion="23" ma:contentTypeDescription="CF Record Document" ma:contentTypeScope="" ma:versionID="701ef213b969ae5bd96ce0af15c5ed5b">
  <xsd:schema xmlns:xsd="http://www.w3.org/2001/XMLSchema" xmlns:xs="http://www.w3.org/2001/XMLSchema" xmlns:p="http://schemas.microsoft.com/office/2006/metadata/properties" xmlns:ns2="09b5d497-2cbf-4c45-94df-ca526ac3db55" xmlns:ns3="1552e477-1f70-48aa-97fa-27f109edd50d" targetNamespace="http://schemas.microsoft.com/office/2006/metadata/properties" ma:root="true" ma:fieldsID="b05cfd5b826f42b699f1773cc8c9d750" ns2:_="" ns3:_="">
    <xsd:import namespace="09b5d497-2cbf-4c45-94df-ca526ac3db55"/>
    <xsd:import namespace="1552e477-1f70-48aa-97fa-27f109edd50d"/>
    <xsd:element name="properties">
      <xsd:complexType>
        <xsd:sequence>
          <xsd:element name="documentManagement">
            <xsd:complexType>
              <xsd:all>
                <xsd:element ref="ns2:VitalRecord" minOccurs="0"/>
                <xsd:element ref="ns2:ApprovalStatu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_dlc_DocId" minOccurs="0"/>
                <xsd:element ref="ns2:_dlc_DocIdUrl" minOccurs="0"/>
                <xsd:element ref="ns2:_dlc_DocIdPersistId" minOccurs="0"/>
                <xsd:element ref="ns2:i0f84bba906045b4af568ee102a52dcb" minOccurs="0"/>
                <xsd:element ref="ns2:TaxCatchAll" minOccurs="0"/>
                <xsd:element ref="ns3:FolderPath" minOccurs="0"/>
                <xsd:element ref="ns3:Permanent_x0020_Record" minOccurs="0"/>
                <xsd:element ref="ns3:lcf76f155ced4ddcb4097134ff3c332f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5d497-2cbf-4c45-94df-ca526ac3db55" elementFormDefault="qualified">
    <xsd:import namespace="http://schemas.microsoft.com/office/2006/documentManagement/types"/>
    <xsd:import namespace="http://schemas.microsoft.com/office/infopath/2007/PartnerControls"/>
    <xsd:element name="VitalRecord" ma:index="8" nillable="true" ma:displayName="Vital Record" ma:hidden="true" ma:internalName="VitalRecord" ma:readOnly="false">
      <xsd:simpleType>
        <xsd:restriction base="dms:Boolean"/>
      </xsd:simpleType>
    </xsd:element>
    <xsd:element name="ApprovalStatus" ma:index="9" nillable="true" ma:displayName="Approval Status" ma:hidden="true" ma:internalName="ApprovalStatus" ma:readOnly="false">
      <xsd:simpleType>
        <xsd:restriction base="dms:Choice">
          <xsd:enumeration value="Pending"/>
          <xsd:enumeration value="Approved"/>
          <xsd:enumeration value="Reviewed"/>
          <xsd:enumeration value="Rejected"/>
        </xsd:restriction>
      </xsd:simpleType>
    </xsd:element>
    <xsd:element name="_dlc_DocId" ma:index="1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0f84bba906045b4af568ee102a52dcb" ma:index="22" ma:taxonomy="true" ma:internalName="i0f84bba906045b4af568ee102a52dcb" ma:taxonomyFieldName="RevIMBCS" ma:displayName="Classification" ma:indexed="true" ma:default="12;#Planning and Reporting|126081fd-36e8-41c8-bcf7-64607bf06fbb" ma:fieldId="{20f84bba-9060-45b4-af56-8ee102a52dcb}" ma:sspId="3898e7d8-35a3-43d0-b61f-7ea1ca5f3773" ma:termSetId="75eaad18-a976-4019-9afe-7399ddd45660" ma:anchorId="9350b1cc-c1eb-4d78-9d07-311875bb8b4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bda79353-c38c-4dfd-bf27-1fad38e82661}" ma:internalName="TaxCatchAll" ma:showField="CatchAllData" ma:web="09b5d497-2cbf-4c45-94df-ca526ac3db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2e477-1f70-48aa-97fa-27f109edd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FolderPath" ma:index="24" nillable="true" ma:displayName="Folder Path" ma:format="Dropdown" ma:internalName="FolderPath">
      <xsd:simpleType>
        <xsd:restriction base="dms:Text">
          <xsd:maxLength value="255"/>
        </xsd:restriction>
      </xsd:simpleType>
    </xsd:element>
    <xsd:element name="Permanent_x0020_Record" ma:index="25" nillable="true" ma:displayName="Permanent Record" ma:default="0" ma:internalName="Permanent_x0020_Record">
      <xsd:simpleType>
        <xsd:restriction base="dms:Boolea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3898e7d8-35a3-43d0-b61f-7ea1ca5f37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9b5d497-2cbf-4c45-94df-ca526ac3db55">SODU-1845402348-89052</_dlc_DocId>
    <i0f84bba906045b4af568ee102a52dcb xmlns="09b5d497-2cbf-4c45-94df-ca526ac3db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Community Relations</TermName>
          <TermId xmlns="http://schemas.microsoft.com/office/infopath/2007/PartnerControls">d4f4d1bc-f192-4ce3-a631-f1b31abb185d</TermId>
        </TermInfo>
      </Terms>
    </i0f84bba906045b4af568ee102a52dcb>
    <_dlc_DocIdUrl xmlns="09b5d497-2cbf-4c45-94df-ca526ac3db55">
      <Url>https://sodu.sharepoint.com/sites/CouncilFirstRecords/_layouts/15/DocIdRedir.aspx?ID=SODU-1845402348-89052</Url>
      <Description>SODU-1845402348-89052</Description>
    </_dlc_DocIdUrl>
    <lcf76f155ced4ddcb4097134ff3c332f xmlns="1552e477-1f70-48aa-97fa-27f109edd50d">
      <Terms xmlns="http://schemas.microsoft.com/office/infopath/2007/PartnerControls"/>
    </lcf76f155ced4ddcb4097134ff3c332f>
    <TaxCatchAll xmlns="09b5d497-2cbf-4c45-94df-ca526ac3db55">
      <Value>16</Value>
    </TaxCatchAll>
    <VitalRecord xmlns="09b5d497-2cbf-4c45-94df-ca526ac3db55" xsi:nil="true"/>
    <FolderPath xmlns="1552e477-1f70-48aa-97fa-27f109edd50d" xsi:nil="true"/>
    <Permanent_x0020_Record xmlns="1552e477-1f70-48aa-97fa-27f109edd50d">false</Permanent_x0020_Record>
    <ApprovalStatus xmlns="09b5d497-2cbf-4c45-94df-ca526ac3db55" xsi:nil="true"/>
  </documentManagement>
</p:properties>
</file>

<file path=customXml/itemProps1.xml><?xml version="1.0" encoding="utf-8"?>
<ds:datastoreItem xmlns:ds="http://schemas.openxmlformats.org/officeDocument/2006/customXml" ds:itemID="{5BA44ABA-3E01-42B9-896E-8528F7AE4479}"/>
</file>

<file path=customXml/itemProps2.xml><?xml version="1.0" encoding="utf-8"?>
<ds:datastoreItem xmlns:ds="http://schemas.openxmlformats.org/officeDocument/2006/customXml" ds:itemID="{CD6572C6-21A7-423C-AE9B-AFEDDF3C8B74}"/>
</file>

<file path=customXml/itemProps3.xml><?xml version="1.0" encoding="utf-8"?>
<ds:datastoreItem xmlns:ds="http://schemas.openxmlformats.org/officeDocument/2006/customXml" ds:itemID="{6132A41A-2CBC-4942-96DA-249C9935C488}"/>
</file>

<file path=customXml/itemProps4.xml><?xml version="1.0" encoding="utf-8"?>
<ds:datastoreItem xmlns:ds="http://schemas.openxmlformats.org/officeDocument/2006/customXml" ds:itemID="{2C36871E-4CF9-4671-85D2-CB2FF0FD1098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301</Words>
  <Application>Microsoft Office PowerPoint</Application>
  <PresentationFormat>Custom</PresentationFormat>
  <Paragraphs>97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Gilroy 2</vt:lpstr>
      <vt:lpstr>Calibri</vt:lpstr>
      <vt:lpstr>Inter</vt:lpstr>
      <vt:lpstr>Arial</vt:lpstr>
      <vt:lpstr>Gilroy 1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Dumbelyung Agtech Expo_20240723</dc:title>
  <cp:lastModifiedBy>Kristina Pearce</cp:lastModifiedBy>
  <cp:revision>3</cp:revision>
  <dcterms:created xsi:type="dcterms:W3CDTF">2006-08-16T00:00:00Z</dcterms:created>
  <dcterms:modified xsi:type="dcterms:W3CDTF">2024-07-23T05:12:39Z</dcterms:modified>
  <dc:identifier>DAGLq_G6nIU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8a094bdd30f46c79a3a28467189329e">
    <vt:lpwstr/>
  </property>
  <property fmtid="{D5CDD505-2E9C-101B-9397-08002B2CF9AE}" pid="3" name="Activity">
    <vt:lpwstr/>
  </property>
  <property fmtid="{D5CDD505-2E9C-101B-9397-08002B2CF9AE}" pid="4" name="Keyword">
    <vt:lpwstr/>
  </property>
  <property fmtid="{D5CDD505-2E9C-101B-9397-08002B2CF9AE}" pid="5" name="FileLocation">
    <vt:lpwstr/>
  </property>
  <property fmtid="{D5CDD505-2E9C-101B-9397-08002B2CF9AE}" pid="6" name="MediaServiceImageTags">
    <vt:lpwstr/>
  </property>
  <property fmtid="{D5CDD505-2E9C-101B-9397-08002B2CF9AE}" pid="7" name="ContentTypeId">
    <vt:lpwstr>0x010100A333C469CAE4C7438C6A30DDB100994D00AE703403213A6A4C93E764FA2AE3CF96</vt:lpwstr>
  </property>
  <property fmtid="{D5CDD505-2E9C-101B-9397-08002B2CF9AE}" pid="8" name="RevIMBCS">
    <vt:lpwstr>16;#Community Relations|d4f4d1bc-f192-4ce3-a631-f1b31abb185d</vt:lpwstr>
  </property>
  <property fmtid="{D5CDD505-2E9C-101B-9397-08002B2CF9AE}" pid="9" name="d0c3030abaa541ebb394ad5c41b7b20a">
    <vt:lpwstr/>
  </property>
  <property fmtid="{D5CDD505-2E9C-101B-9397-08002B2CF9AE}" pid="10" name="AssessmentNumbers">
    <vt:lpwstr/>
  </property>
  <property fmtid="{D5CDD505-2E9C-101B-9397-08002B2CF9AE}" pid="11" name="b254dd8ae63342ba999edd0d512d50a2">
    <vt:lpwstr/>
  </property>
  <property fmtid="{D5CDD505-2E9C-101B-9397-08002B2CF9AE}" pid="12" name="o8a9f7ba4fe343c082b480e06ba49b7f">
    <vt:lpwstr/>
  </property>
  <property fmtid="{D5CDD505-2E9C-101B-9397-08002B2CF9AE}" pid="13" name="n688c3b0ee244e5183cddf071a4704ae">
    <vt:lpwstr/>
  </property>
  <property fmtid="{D5CDD505-2E9C-101B-9397-08002B2CF9AE}" pid="14" name="SS_Subject">
    <vt:lpwstr/>
  </property>
  <property fmtid="{D5CDD505-2E9C-101B-9397-08002B2CF9AE}" pid="15" name="RecordType">
    <vt:lpwstr/>
  </property>
  <property fmtid="{D5CDD505-2E9C-101B-9397-08002B2CF9AE}" pid="16" name="h6539963b8f443a299d835b3504222db">
    <vt:lpwstr/>
  </property>
  <property fmtid="{D5CDD505-2E9C-101B-9397-08002B2CF9AE}" pid="17" name="_dlc_DocIdItemGuid">
    <vt:lpwstr>ea66268e-3d06-462d-a6d4-f03dbcc7ceda</vt:lpwstr>
  </property>
</Properties>
</file>