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5" r:id="rId3"/>
    <p:sldMasterId id="2147483701" r:id="rId4"/>
  </p:sldMasterIdLst>
  <p:notesMasterIdLst>
    <p:notesMasterId r:id="rId16"/>
  </p:notesMasterIdLst>
  <p:sldIdLst>
    <p:sldId id="598" r:id="rId5"/>
    <p:sldId id="603" r:id="rId6"/>
    <p:sldId id="446" r:id="rId7"/>
    <p:sldId id="599" r:id="rId8"/>
    <p:sldId id="604" r:id="rId9"/>
    <p:sldId id="257" r:id="rId10"/>
    <p:sldId id="582" r:id="rId11"/>
    <p:sldId id="933" r:id="rId12"/>
    <p:sldId id="450" r:id="rId13"/>
    <p:sldId id="449" r:id="rId14"/>
    <p:sldId id="934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6037B3DF-96C8-4820-AA5B-F7824A6C4FFD}">
          <p14:sldIdLst>
            <p14:sldId id="598"/>
            <p14:sldId id="603"/>
            <p14:sldId id="446"/>
            <p14:sldId id="599"/>
            <p14:sldId id="604"/>
            <p14:sldId id="257"/>
            <p14:sldId id="582"/>
            <p14:sldId id="933"/>
            <p14:sldId id="450"/>
            <p14:sldId id="449"/>
            <p14:sldId id="9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7" autoAdjust="0"/>
    <p:restoredTop sz="94332" autoAdjust="0"/>
  </p:normalViewPr>
  <p:slideViewPr>
    <p:cSldViewPr snapToGrid="0">
      <p:cViewPr varScale="1">
        <p:scale>
          <a:sx n="125" d="100"/>
          <a:sy n="125" d="100"/>
        </p:scale>
        <p:origin x="62" y="21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4512" y="7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563D6-8362-43C9-8A35-8A943D8C72BD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000C9-9EBA-4C9E-A1C6-9ED0364143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150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WaterSmart Farms evolved from the 2019-2020 dry seasons – in response to farmers saying they wanted </a:t>
            </a:r>
            <a:r>
              <a:rPr lang="en-US" b="1" dirty="0"/>
              <a:t>new technologies </a:t>
            </a:r>
            <a:r>
              <a:rPr lang="en-US" dirty="0"/>
              <a:t>to find, store and treat water.</a:t>
            </a:r>
          </a:p>
          <a:p>
            <a:endParaRPr lang="en-US" dirty="0"/>
          </a:p>
          <a:p>
            <a:r>
              <a:rPr lang="en-US" dirty="0"/>
              <a:t>From 40 field days, farmers told me to focus on new options for dry seasons</a:t>
            </a:r>
          </a:p>
          <a:p>
            <a:endParaRPr lang="en-US" dirty="0"/>
          </a:p>
          <a:p>
            <a:r>
              <a:rPr lang="en-US" dirty="0"/>
              <a:t>(DPIRD efforts had focused on Dams in the early dams (dams and roaded catchments)</a:t>
            </a:r>
          </a:p>
          <a:p>
            <a:endParaRPr lang="en-US" dirty="0"/>
          </a:p>
          <a:p>
            <a:r>
              <a:rPr lang="en-US" dirty="0"/>
              <a:t>In response we looked at 3 areas</a:t>
            </a:r>
          </a:p>
          <a:p>
            <a:endParaRPr lang="en-US" dirty="0"/>
          </a:p>
          <a:p>
            <a:r>
              <a:rPr lang="en-US" dirty="0"/>
              <a:t>And I brought together a range of partners (3 Universities), GGA, Agencies,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WaterSmart Farms</a:t>
            </a:r>
          </a:p>
          <a:p>
            <a:r>
              <a:rPr lang="en-US" dirty="0">
                <a:highlight>
                  <a:srgbClr val="FFFF00"/>
                </a:highlight>
              </a:rPr>
              <a:t>Groundwater – finding water deeper in the bedrock</a:t>
            </a:r>
          </a:p>
          <a:p>
            <a:r>
              <a:rPr lang="en-US" dirty="0">
                <a:highlight>
                  <a:srgbClr val="FFFF00"/>
                </a:highlight>
              </a:rPr>
              <a:t>Treating water (RO Desalination) – if its quality required reducing its salinity.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WaterSmart Dams</a:t>
            </a:r>
          </a:p>
          <a:p>
            <a:r>
              <a:rPr lang="en-US" dirty="0">
                <a:highlight>
                  <a:srgbClr val="FFFF00"/>
                </a:highlight>
              </a:rPr>
              <a:t>Engineering – new options for dams.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WaterSmart Industries</a:t>
            </a:r>
          </a:p>
          <a:p>
            <a:r>
              <a:rPr lang="en-AU" dirty="0"/>
              <a:t>In 2024, we have started another project to find bigger resources in palaeochannels that can underpin communities and agri-industries (</a:t>
            </a:r>
            <a:r>
              <a:rPr lang="en-AU" dirty="0" err="1"/>
              <a:t>eg</a:t>
            </a:r>
            <a:r>
              <a:rPr lang="en-AU" dirty="0"/>
              <a:t> small horticulture, feedlots, abattoirs, etc)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136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one example</a:t>
            </a:r>
          </a:p>
          <a:p>
            <a:endParaRPr lang="en-US" dirty="0"/>
          </a:p>
          <a:p>
            <a:r>
              <a:rPr lang="en-US" dirty="0"/>
              <a:t>CERES farms have switched off their WaterCorp connections</a:t>
            </a:r>
          </a:p>
          <a:p>
            <a:endParaRPr lang="en-US" dirty="0"/>
          </a:p>
          <a:p>
            <a:r>
              <a:rPr lang="en-US" dirty="0"/>
              <a:t>They have a large RO plant that supplies up to 60,000 of water each day its required.</a:t>
            </a:r>
          </a:p>
          <a:p>
            <a:endParaRPr lang="en-US" dirty="0"/>
          </a:p>
          <a:p>
            <a:r>
              <a:rPr lang="en-US" dirty="0"/>
              <a:t>They supply their 6000ha crop program, and 3 gardens, sheds and general farm water</a:t>
            </a:r>
          </a:p>
          <a:p>
            <a:endParaRPr lang="en-US" dirty="0"/>
          </a:p>
          <a:p>
            <a:r>
              <a:rPr lang="en-US" dirty="0"/>
              <a:t>Its been operation 4 years</a:t>
            </a:r>
          </a:p>
          <a:p>
            <a:endParaRPr lang="en-US" dirty="0"/>
          </a:p>
          <a:p>
            <a:r>
              <a:rPr lang="en-US" dirty="0"/>
              <a:t>It has also remained about 30 Ha of saline sandy soils</a:t>
            </a:r>
          </a:p>
          <a:p>
            <a:endParaRPr lang="en-US" dirty="0"/>
          </a:p>
          <a:p>
            <a:r>
              <a:rPr lang="en-US" dirty="0"/>
              <a:t>______________________________________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Another sheep business near Kojonup has 3 RO plants to run 30,000 sheep and 5000ha cropping.</a:t>
            </a:r>
          </a:p>
          <a:p>
            <a:endParaRPr lang="en-US" dirty="0"/>
          </a:p>
          <a:p>
            <a:r>
              <a:rPr lang="en-US" dirty="0"/>
              <a:t>Bores for this farm are deep, and run from fractures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1891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3 tools available on DPIRDs website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56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WaterSmart Farms and Dams projects started in 2021 an ends in 2025</a:t>
            </a:r>
          </a:p>
          <a:p>
            <a:endParaRPr lang="en-US" dirty="0"/>
          </a:p>
          <a:p>
            <a:r>
              <a:rPr lang="en-US" dirty="0"/>
              <a:t>THIS UPDATE REPORTS ON PROGRTESS TO DATE (April 2024)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83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Paradoxically – the wheatbelt is </a:t>
            </a:r>
            <a:r>
              <a:rPr lang="en-US" dirty="0" err="1"/>
              <a:t>stil</a:t>
            </a:r>
            <a:r>
              <a:rPr lang="en-US" dirty="0"/>
              <a:t> filling up with WATER</a:t>
            </a:r>
          </a:p>
          <a:p>
            <a:endParaRPr lang="en-US" dirty="0"/>
          </a:p>
          <a:p>
            <a:r>
              <a:rPr lang="en-US" dirty="0"/>
              <a:t>For almost 40 years we have measured watertables rising</a:t>
            </a:r>
          </a:p>
          <a:p>
            <a:endParaRPr lang="en-US" dirty="0"/>
          </a:p>
          <a:p>
            <a:r>
              <a:rPr lang="en-US" dirty="0"/>
              <a:t>This causes salinity</a:t>
            </a:r>
          </a:p>
          <a:p>
            <a:r>
              <a:rPr lang="en-US" dirty="0"/>
              <a:t>But it also is creating “water”</a:t>
            </a:r>
          </a:p>
          <a:p>
            <a:endParaRPr lang="en-US" dirty="0"/>
          </a:p>
          <a:p>
            <a:r>
              <a:rPr lang="en-US" dirty="0"/>
              <a:t>Why pump from the ocean, when we can access water under nearly every farm!!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000C9-9EBA-4C9E-A1C6-9ED0364143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45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do we drill to find groundwater</a:t>
            </a:r>
          </a:p>
          <a:p>
            <a:endParaRPr lang="en-US" dirty="0"/>
          </a:p>
          <a:p>
            <a:r>
              <a:rPr lang="en-US" dirty="0"/>
              <a:t>The Wheatbelt is covered by old mineral exploration data – magnetics (rock) and radiometrics (soils).  Large image and smaller inset (left)</a:t>
            </a:r>
          </a:p>
          <a:p>
            <a:endParaRPr lang="en-US" dirty="0"/>
          </a:p>
          <a:p>
            <a:r>
              <a:rPr lang="en-US" dirty="0"/>
              <a:t>We have put that in the </a:t>
            </a:r>
            <a:r>
              <a:rPr lang="en-US" dirty="0" err="1"/>
              <a:t>GeoMap</a:t>
            </a:r>
            <a:r>
              <a:rPr lang="en-US" dirty="0"/>
              <a:t> webapp – DPIRD website</a:t>
            </a:r>
          </a:p>
          <a:p>
            <a:endParaRPr lang="en-US" dirty="0"/>
          </a:p>
          <a:p>
            <a:r>
              <a:rPr lang="en-US" dirty="0"/>
              <a:t>The image lower right – is field data, that we have acquired to find fractures in the bedrock that make water!! </a:t>
            </a: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873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WaterSmart farms technology</a:t>
            </a:r>
          </a:p>
          <a:p>
            <a:endParaRPr lang="en-US" dirty="0"/>
          </a:p>
          <a:p>
            <a:r>
              <a:rPr lang="en-US" dirty="0"/>
              <a:t>We drilled 16 bores at 13 farms</a:t>
            </a:r>
          </a:p>
          <a:p>
            <a:r>
              <a:rPr lang="en-US" dirty="0"/>
              <a:t>We has 9 successful, and some lower </a:t>
            </a:r>
            <a:r>
              <a:rPr lang="en-US" dirty="0" err="1"/>
              <a:t>yiuelds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Better than 50% success</a:t>
            </a:r>
          </a:p>
          <a:p>
            <a:endParaRPr lang="en-US" dirty="0"/>
          </a:p>
          <a:p>
            <a:r>
              <a:rPr lang="en-US" dirty="0"/>
              <a:t>5 bore -  high yielding bores (maximum 10 L/second)</a:t>
            </a:r>
          </a:p>
          <a:p>
            <a:endParaRPr lang="en-US" dirty="0"/>
          </a:p>
          <a:p>
            <a:r>
              <a:rPr lang="en-AU" dirty="0"/>
              <a:t>All holes able to be used for livestock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319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210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if the salinity is too HIGH</a:t>
            </a:r>
          </a:p>
          <a:p>
            <a:endParaRPr lang="en-US" dirty="0"/>
          </a:p>
          <a:p>
            <a:r>
              <a:rPr lang="en-US" dirty="0"/>
              <a:t>We have assessed 30 farmer installed RO Desalination systems and with Murdoch University and monitoring 12</a:t>
            </a:r>
          </a:p>
          <a:p>
            <a:endParaRPr lang="en-US" dirty="0"/>
          </a:p>
          <a:p>
            <a:r>
              <a:rPr lang="en-US" dirty="0"/>
              <a:t>We have installed 4 units in 3 towns and 1 school (Wongutha CAPS - </a:t>
            </a:r>
            <a:r>
              <a:rPr lang="en-US" dirty="0" err="1"/>
              <a:t>aborigonal</a:t>
            </a:r>
            <a:r>
              <a:rPr lang="en-US" dirty="0"/>
              <a:t> agricultural training school)</a:t>
            </a:r>
          </a:p>
          <a:p>
            <a:endParaRPr lang="en-US" dirty="0"/>
          </a:p>
          <a:p>
            <a:r>
              <a:rPr lang="en-US" dirty="0"/>
              <a:t>We installed in towns so we could fast track installation (they had bores and evaporation basins)</a:t>
            </a:r>
          </a:p>
          <a:p>
            <a:endParaRPr lang="en-US" dirty="0"/>
          </a:p>
          <a:p>
            <a:r>
              <a:rPr lang="en-US" dirty="0"/>
              <a:t>We could also pilot in places of </a:t>
            </a:r>
            <a:r>
              <a:rPr lang="en-US" dirty="0" err="1"/>
              <a:t>comunity</a:t>
            </a:r>
            <a:r>
              <a:rPr lang="en-US" dirty="0"/>
              <a:t> need</a:t>
            </a: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7661-A3BD-744B-BA64-76A486907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09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782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all cases, DPIRD requires farmers installing RO plants to lodge a Notice of Intent to Pump saline water</a:t>
            </a:r>
          </a:p>
          <a:p>
            <a:endParaRPr lang="en-US" dirty="0"/>
          </a:p>
          <a:p>
            <a:r>
              <a:rPr lang="en-US" dirty="0"/>
              <a:t>There are many ways to manage the rejected water</a:t>
            </a: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00C9-9EBA-4C9E-A1C6-9ED03641436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949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0" y="1916833"/>
            <a:ext cx="11232000" cy="1470025"/>
          </a:xfrm>
        </p:spPr>
        <p:txBody>
          <a:bodyPr lIns="0" rIns="0"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00" y="3398937"/>
            <a:ext cx="112320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167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_Blue-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00"/>
            <a:ext cx="12192000" cy="68640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568104" y="3524953"/>
            <a:ext cx="9398147" cy="820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spcBef>
                <a:spcPts val="1088"/>
              </a:spcBef>
              <a:defRPr sz="4533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80412" y="4539734"/>
            <a:ext cx="9385841" cy="308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67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 sz="1867">
                <a:latin typeface="Arial" charset="0"/>
                <a:ea typeface="Arial" charset="0"/>
                <a:cs typeface="Arial" charset="0"/>
              </a:defRPr>
            </a:lvl2pPr>
            <a:lvl3pPr marL="1219170" indent="0">
              <a:buFontTx/>
              <a:buNone/>
              <a:defRPr sz="1867">
                <a:latin typeface="Arial" charset="0"/>
                <a:ea typeface="Arial" charset="0"/>
                <a:cs typeface="Arial" charset="0"/>
              </a:defRPr>
            </a:lvl3pPr>
            <a:lvl4pPr marL="1828754" indent="0">
              <a:buFontTx/>
              <a:buNone/>
              <a:defRPr sz="1867">
                <a:latin typeface="Arial" charset="0"/>
                <a:ea typeface="Arial" charset="0"/>
                <a:cs typeface="Arial" charset="0"/>
              </a:defRPr>
            </a:lvl4pPr>
            <a:lvl5pPr marL="2438339" indent="0">
              <a:buFontTx/>
              <a:buNone/>
              <a:defRPr sz="1867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33075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_Welcome-Messa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9" y="707"/>
            <a:ext cx="12203289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393415" y="1333500"/>
            <a:ext cx="3868480" cy="32279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rgbClr val="27476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Small welcome message to </a:t>
            </a:r>
            <a:br>
              <a:rPr lang="en-US" dirty="0"/>
            </a:br>
            <a:r>
              <a:rPr lang="en-US" dirty="0"/>
              <a:t>start presentation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2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47457"/>
            <a:ext cx="8071556" cy="492444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algn="l">
              <a:defRPr sz="3467" b="1" i="0">
                <a:solidFill>
                  <a:srgbClr val="008B98"/>
                </a:solidFill>
              </a:defRPr>
            </a:lvl1pPr>
          </a:lstStyle>
          <a:p>
            <a:r>
              <a:rPr lang="en-AU" dirty="0"/>
              <a:t>Standard notes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388534"/>
            <a:ext cx="10974917" cy="44365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9299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8991"/>
            <a:ext cx="8071555" cy="492444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algn="l">
              <a:defRPr sz="3467" b="1" i="0">
                <a:solidFill>
                  <a:srgbClr val="008B9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1E585FE2-D920-3F45-8120-F16180505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09600" y="1388534"/>
            <a:ext cx="10972800" cy="4436533"/>
          </a:xfrm>
        </p:spPr>
        <p:txBody>
          <a:bodyPr>
            <a:normAutofit/>
          </a:bodyPr>
          <a:lstStyle>
            <a:lvl1pPr>
              <a:defRPr>
                <a:solidFill>
                  <a:srgbClr val="3150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Notes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28849"/>
            <a:ext cx="8071553" cy="51036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Standard notes – two columns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09600" y="1388534"/>
            <a:ext cx="5280000" cy="4436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304519" y="1388534"/>
            <a:ext cx="5280000" cy="4436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56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47457"/>
            <a:ext cx="8071555" cy="492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63" hasCustomPrompt="1"/>
          </p:nvPr>
        </p:nvSpPr>
        <p:spPr>
          <a:xfrm>
            <a:off x="609601" y="1388534"/>
            <a:ext cx="10974919" cy="4436533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233131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– 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47457"/>
            <a:ext cx="8071553" cy="492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 – 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/>
        </p:nvSpPr>
        <p:spPr>
          <a:xfrm>
            <a:off x="5520469" y="2295677"/>
            <a:ext cx="4596528" cy="3325491"/>
          </a:xfrm>
          <a:prstGeom prst="ellipse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endParaRPr lang="en-US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09601" y="1686439"/>
            <a:ext cx="5768623" cy="4138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86010" y="1322323"/>
            <a:ext cx="4598509" cy="460132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Click icon to add image; to move image within the field, right click &gt; format picture &gt; crop &gt; adjust offset x/y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75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–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7457"/>
            <a:ext cx="8071555" cy="492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 – Square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244154" y="1686439"/>
            <a:ext cx="5340365" cy="4138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67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Click icon to add image; to move image within the field, right click &gt; format picture &gt; crop &gt; adjust offset x/y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09601" y="1686439"/>
            <a:ext cx="5046132" cy="4138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803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_Images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7457"/>
            <a:ext cx="8071555" cy="492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Multiple images – Square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5254204" y="1685899"/>
            <a:ext cx="3120000" cy="4139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Click icon to add image; to move image within the field, right click &gt; format picture &gt; crop &gt; adjust offset x/y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464519" y="1686439"/>
            <a:ext cx="3120000" cy="4138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Click icon to add image; to move image within the field, right click &gt; format picture &gt; crop &gt; adjust offset x/y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9599" y="1686439"/>
            <a:ext cx="4120444" cy="4138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76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_Images_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7457"/>
            <a:ext cx="8071555" cy="492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Multiple images – 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535517" y="1686439"/>
            <a:ext cx="3686400" cy="3489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Click icon to add image; to move image within the field, right click &gt; format picture &gt; crop &gt; adjust offset x/y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243227" y="1686439"/>
            <a:ext cx="3686400" cy="3489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Click icon to add image; to move image within the field, right click &gt; format picture &gt; crop &gt; adjust offset x/y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9601" y="1686439"/>
            <a:ext cx="3754967" cy="4138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3273004"/>
            <a:ext cx="112320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772817"/>
            <a:ext cx="11232000" cy="1500187"/>
          </a:xfrm>
        </p:spPr>
        <p:txBody>
          <a:bodyPr anchor="b"/>
          <a:lstStyle>
            <a:lvl1pPr marL="0" indent="0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463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_Images_Circ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7457"/>
            <a:ext cx="8071555" cy="492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Multiple images – 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418119" y="1631992"/>
            <a:ext cx="2083200" cy="2082857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Click icon to add image; 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501319" y="1604969"/>
            <a:ext cx="2083200" cy="2083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to move image within the field,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7418119" y="3741867"/>
            <a:ext cx="2083200" cy="2083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right click &gt; format picture &gt; crop &gt; adjust offset x/y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9501319" y="3714847"/>
            <a:ext cx="2083200" cy="2083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right click &gt; format picture &gt; crop &gt; adjust offset x/y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09600" y="1686439"/>
            <a:ext cx="6129867" cy="4138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3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7457"/>
            <a:ext cx="8071555" cy="48121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Pie chart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2" y="1388005"/>
            <a:ext cx="4806221" cy="874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67" b="1" baseline="0">
                <a:solidFill>
                  <a:srgbClr val="084975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Chart title</a:t>
            </a:r>
            <a:br>
              <a:rPr lang="en-US" sz="20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b="0" dirty="0">
                <a:latin typeface="Arial" charset="0"/>
                <a:ea typeface="Arial" charset="0"/>
                <a:cs typeface="Arial" charset="0"/>
              </a:rPr>
              <a:t>Chart sub-title / Chart units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926668" y="1388534"/>
            <a:ext cx="5657851" cy="4436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8" hasCustomPrompt="1"/>
          </p:nvPr>
        </p:nvSpPr>
        <p:spPr>
          <a:xfrm>
            <a:off x="609601" y="2514600"/>
            <a:ext cx="4806244" cy="3310467"/>
          </a:xfrm>
        </p:spPr>
        <p:txBody>
          <a:bodyPr/>
          <a:lstStyle>
            <a:lvl1pPr marL="110397" indent="0">
              <a:buNone/>
              <a:defRPr/>
            </a:lvl1pPr>
          </a:lstStyle>
          <a:p>
            <a:r>
              <a:rPr lang="en-US" dirty="0"/>
              <a:t>Click icon to add pie chart</a:t>
            </a:r>
          </a:p>
        </p:txBody>
      </p:sp>
    </p:spTree>
    <p:extLst>
      <p:ext uri="{BB962C8B-B14F-4D97-AF65-F5344CB8AC3E}">
        <p14:creationId xmlns:p14="http://schemas.microsoft.com/office/powerpoint/2010/main" val="326263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-8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47457"/>
            <a:ext cx="8071555" cy="492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Column graph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2" y="1388005"/>
            <a:ext cx="4806221" cy="874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 baseline="0">
                <a:solidFill>
                  <a:srgbClr val="084975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Chart title</a:t>
            </a:r>
            <a:br>
              <a:rPr lang="en-US" sz="20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b="0" dirty="0">
                <a:latin typeface="Arial" charset="0"/>
                <a:ea typeface="Arial" charset="0"/>
                <a:cs typeface="Arial" charset="0"/>
              </a:rPr>
              <a:t>Chart sub-title / Chart units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5926668" y="1388534"/>
            <a:ext cx="5657851" cy="4436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hart Placeholder 9"/>
          <p:cNvSpPr>
            <a:spLocks noGrp="1"/>
          </p:cNvSpPr>
          <p:nvPr>
            <p:ph type="chart" sz="quarter" idx="18" hasCustomPrompt="1"/>
          </p:nvPr>
        </p:nvSpPr>
        <p:spPr>
          <a:xfrm>
            <a:off x="609601" y="2514599"/>
            <a:ext cx="4806244" cy="3310468"/>
          </a:xfrm>
        </p:spPr>
        <p:txBody>
          <a:bodyPr/>
          <a:lstStyle>
            <a:lvl1pPr marL="110397" indent="0">
              <a:buNone/>
              <a:defRPr/>
            </a:lvl1pPr>
          </a:lstStyle>
          <a:p>
            <a:r>
              <a:rPr lang="en-US" dirty="0"/>
              <a:t>Click icon to add column graph</a:t>
            </a:r>
          </a:p>
        </p:txBody>
      </p:sp>
    </p:spTree>
    <p:extLst>
      <p:ext uri="{BB962C8B-B14F-4D97-AF65-F5344CB8AC3E}">
        <p14:creationId xmlns:p14="http://schemas.microsoft.com/office/powerpoint/2010/main" val="796584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on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" y="-8"/>
            <a:ext cx="1219075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7458"/>
            <a:ext cx="8071555" cy="492737"/>
          </a:xfrm>
        </p:spPr>
        <p:txBody>
          <a:bodyPr anchor="t" anchorCtr="0"/>
          <a:lstStyle>
            <a:lvl1pPr>
              <a:defRPr>
                <a:solidFill>
                  <a:srgbClr val="008B98"/>
                </a:solidFill>
              </a:defRPr>
            </a:lvl1pPr>
          </a:lstStyle>
          <a:p>
            <a:r>
              <a:rPr lang="en-AU" dirty="0"/>
              <a:t>Organisational chart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1E585FE2-D920-3F45-8120-F16180505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1388005"/>
            <a:ext cx="4806244" cy="874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 baseline="0">
                <a:solidFill>
                  <a:srgbClr val="084975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Chart title</a:t>
            </a:r>
            <a:br>
              <a:rPr lang="en-US" sz="20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b="0" dirty="0">
                <a:latin typeface="Arial" charset="0"/>
                <a:ea typeface="Arial" charset="0"/>
                <a:cs typeface="Arial" charset="0"/>
              </a:rPr>
              <a:t>Chart sub-title / Chart units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926669" y="1388531"/>
            <a:ext cx="5657851" cy="4436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31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Chain Three Se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" y="-8"/>
            <a:ext cx="12172137" cy="6858000"/>
          </a:xfrm>
          <a:prstGeom prst="rect">
            <a:avLst/>
          </a:prstGeom>
        </p:spPr>
      </p:pic>
      <p:pic>
        <p:nvPicPr>
          <p:cNvPr id="5" name="Picture 4" descr="5_Value-Chain-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" y="0"/>
            <a:ext cx="121900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47415"/>
            <a:ext cx="8071553" cy="49248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67" b="1">
                <a:solidFill>
                  <a:srgbClr val="008B9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Value chain – three segments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80533" y="1788283"/>
            <a:ext cx="10534716" cy="3303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FontTx/>
              <a:buNone/>
              <a:defRPr sz="2000" b="1">
                <a:solidFill>
                  <a:srgbClr val="084975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Insert lead sentence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80532" y="2443549"/>
            <a:ext cx="3454401" cy="329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 sz="2000"/>
            </a:lvl2pPr>
            <a:lvl3pPr marL="1219170" indent="0">
              <a:buFontTx/>
              <a:buNone/>
              <a:defRPr sz="2000"/>
            </a:lvl3pPr>
            <a:lvl4pPr marL="1828754" indent="0">
              <a:buFontTx/>
              <a:buNone/>
              <a:defRPr sz="2000"/>
            </a:lvl4pPr>
            <a:lvl5pPr marL="2438339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in here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26846" y="2443548"/>
            <a:ext cx="3476977" cy="323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in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173157" y="2443549"/>
            <a:ext cx="3443111" cy="287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in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880532" y="3136902"/>
            <a:ext cx="3360000" cy="2688165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526845" y="3105150"/>
            <a:ext cx="3360000" cy="2719917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8173157" y="3105150"/>
            <a:ext cx="3411363" cy="2719917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1461181"/>
            <a:ext cx="12183427" cy="4476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250920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Chain Four Se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" y="-8"/>
            <a:ext cx="12172137" cy="6858000"/>
          </a:xfrm>
          <a:prstGeom prst="rect">
            <a:avLst/>
          </a:prstGeom>
        </p:spPr>
      </p:pic>
      <p:pic>
        <p:nvPicPr>
          <p:cNvPr id="3" name="Picture 2" descr="6_Value-Chain-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881237" y="2441400"/>
            <a:ext cx="2528007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goes in here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8" hasCustomPrompt="1"/>
          </p:nvPr>
        </p:nvSpPr>
        <p:spPr>
          <a:xfrm>
            <a:off x="3612451" y="2441400"/>
            <a:ext cx="2596439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goes in here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29" hasCustomPrompt="1"/>
          </p:nvPr>
        </p:nvSpPr>
        <p:spPr>
          <a:xfrm>
            <a:off x="6344361" y="2441400"/>
            <a:ext cx="2562572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goes in here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30" hasCustomPrompt="1"/>
          </p:nvPr>
        </p:nvSpPr>
        <p:spPr>
          <a:xfrm>
            <a:off x="9100108" y="2441400"/>
            <a:ext cx="2561315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000" b="1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2000" b="1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2000" b="1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2000" b="1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Title goes in here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881236" y="1766706"/>
            <a:ext cx="10549579" cy="32385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 b="1">
                <a:solidFill>
                  <a:srgbClr val="08497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lead sentence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447752"/>
            <a:ext cx="8071555" cy="4921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467" b="1">
                <a:solidFill>
                  <a:srgbClr val="008B9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Value chain – four segments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92526" y="3103565"/>
            <a:ext cx="2516717" cy="2706687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3612451" y="3103565"/>
            <a:ext cx="2506131" cy="2706687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6344361" y="3103565"/>
            <a:ext cx="2562572" cy="2706687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8"/>
          </p:nvPr>
        </p:nvSpPr>
        <p:spPr>
          <a:xfrm>
            <a:off x="9100108" y="3103565"/>
            <a:ext cx="2470299" cy="2706687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479794"/>
            <a:ext cx="12183427" cy="4476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003372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Chain Five Se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" y="-8"/>
            <a:ext cx="12172137" cy="6858000"/>
          </a:xfrm>
          <a:prstGeom prst="rect">
            <a:avLst/>
          </a:prstGeom>
        </p:spPr>
      </p:pic>
      <p:pic>
        <p:nvPicPr>
          <p:cNvPr id="4" name="Picture 3" descr="7_Value-Chain-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47752"/>
            <a:ext cx="8071555" cy="4921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467" b="1">
                <a:solidFill>
                  <a:srgbClr val="008B9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Value chain – five segments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888290" y="1766709"/>
            <a:ext cx="10405543" cy="373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000" b="1">
                <a:solidFill>
                  <a:srgbClr val="08497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lead sentence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88290" y="2441400"/>
            <a:ext cx="1967799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72696" y="2441400"/>
            <a:ext cx="1973443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32" hasCustomPrompt="1"/>
          </p:nvPr>
        </p:nvSpPr>
        <p:spPr>
          <a:xfrm>
            <a:off x="5260626" y="2441400"/>
            <a:ext cx="1986847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35" hasCustomPrompt="1"/>
          </p:nvPr>
        </p:nvSpPr>
        <p:spPr>
          <a:xfrm>
            <a:off x="7433737" y="2441400"/>
            <a:ext cx="2026352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36" hasCustomPrompt="1"/>
          </p:nvPr>
        </p:nvSpPr>
        <p:spPr>
          <a:xfrm>
            <a:off x="9630133" y="2441400"/>
            <a:ext cx="2020001" cy="30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9"/>
          </p:nvPr>
        </p:nvSpPr>
        <p:spPr>
          <a:xfrm>
            <a:off x="888291" y="3125788"/>
            <a:ext cx="1967799" cy="2733145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3072696" y="3125788"/>
            <a:ext cx="1973443" cy="2733145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1"/>
          </p:nvPr>
        </p:nvSpPr>
        <p:spPr>
          <a:xfrm>
            <a:off x="5260624" y="3125788"/>
            <a:ext cx="1986848" cy="2733145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2"/>
          </p:nvPr>
        </p:nvSpPr>
        <p:spPr>
          <a:xfrm>
            <a:off x="7433737" y="3125788"/>
            <a:ext cx="1981200" cy="2733145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3"/>
          </p:nvPr>
        </p:nvSpPr>
        <p:spPr>
          <a:xfrm>
            <a:off x="9630133" y="3125788"/>
            <a:ext cx="2020001" cy="2733145"/>
          </a:xfrm>
        </p:spPr>
        <p:txBody>
          <a:bodyPr lIns="0" tIns="0" rIns="0" bIns="0">
            <a:noAutofit/>
          </a:bodyPr>
          <a:lstStyle>
            <a:lvl1pPr marL="239994" indent="-239994">
              <a:defRPr sz="1867"/>
            </a:lvl1pPr>
            <a:lvl2pPr marL="479988" indent="-239994">
              <a:defRPr sz="1867"/>
            </a:lvl2pPr>
            <a:lvl3pPr marL="719982" indent="-239994">
              <a:defRPr sz="1867"/>
            </a:lvl3pPr>
            <a:lvl4pPr marL="959976" indent="-239994">
              <a:defRPr sz="1867"/>
            </a:lvl4pPr>
            <a:lvl5pPr marL="1199970" indent="-239994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734" y="1382326"/>
            <a:ext cx="12183427" cy="4476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920555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91823" y="1358866"/>
            <a:ext cx="10439400" cy="3113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FontTx/>
              <a:buNone/>
              <a:defRPr sz="2000" b="1" baseline="0">
                <a:solidFill>
                  <a:srgbClr val="084975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Insert lead sentence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91822" y="2046273"/>
            <a:ext cx="4933244" cy="3076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47752"/>
            <a:ext cx="8071555" cy="4921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467" b="1">
                <a:solidFill>
                  <a:srgbClr val="008B9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Twin boxes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6734170" y="2046850"/>
            <a:ext cx="4882097" cy="307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6"/>
          </p:nvPr>
        </p:nvSpPr>
        <p:spPr>
          <a:xfrm>
            <a:off x="891823" y="2709847"/>
            <a:ext cx="4933243" cy="3115220"/>
          </a:xfrm>
        </p:spPr>
        <p:txBody>
          <a:bodyPr lIns="0" t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7"/>
          </p:nvPr>
        </p:nvSpPr>
        <p:spPr>
          <a:xfrm>
            <a:off x="6734169" y="2709847"/>
            <a:ext cx="4850351" cy="3115220"/>
          </a:xfrm>
        </p:spPr>
        <p:txBody>
          <a:bodyPr lIns="0" t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481341"/>
            <a:ext cx="12192000" cy="4476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884462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_Breakou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00"/>
            <a:ext cx="12192000" cy="68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9734" y="1354667"/>
            <a:ext cx="3361269" cy="311007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Breakout text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629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Breakout-Ima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00"/>
            <a:ext cx="12192000" cy="68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2" y="1634067"/>
            <a:ext cx="4996743" cy="3589867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b="1" dirty="0">
                <a:solidFill>
                  <a:srgbClr val="FFFFFF"/>
                </a:solidFill>
                <a:effectLst/>
                <a:latin typeface="Arial" charset="0"/>
              </a:rPr>
              <a:t>Breakout slide page can</a:t>
            </a:r>
            <a:br>
              <a:rPr lang="en-US" sz="2400" b="1" dirty="0">
                <a:solidFill>
                  <a:srgbClr val="FFFFFF"/>
                </a:solidFill>
                <a:effectLst/>
                <a:latin typeface="Arial" charset="0"/>
              </a:rPr>
            </a:br>
            <a:r>
              <a:rPr lang="en-US" sz="2400" b="1" dirty="0">
                <a:solidFill>
                  <a:srgbClr val="FFFFFF"/>
                </a:solidFill>
                <a:effectLst/>
                <a:latin typeface="Arial" charset="0"/>
              </a:rPr>
              <a:t>be used to add some colour to a presentation or to highlight any key points.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647571" y="1282700"/>
            <a:ext cx="4478400" cy="44784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z="1867" dirty="0">
                <a:latin typeface="Arial"/>
                <a:cs typeface="Arial"/>
              </a:rPr>
              <a:t>Click icon to add image; to move image within the field, right click &gt; format picture &gt; crop &gt; adjust offset x/y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2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284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_Questio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00"/>
            <a:ext cx="12192000" cy="6864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68889" y="939801"/>
            <a:ext cx="3471331" cy="2841847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4667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Any </a:t>
            </a:r>
            <a:br>
              <a:rPr lang="en-US" dirty="0"/>
            </a:br>
            <a:r>
              <a:rPr lang="en-US" dirty="0"/>
              <a:t>questions?</a:t>
            </a:r>
            <a:br>
              <a:rPr lang="en-US" dirty="0"/>
            </a:b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33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fld id="{73B42C17-0A7C-49CE-92A3-DAD03E0B2213}" type="datetimeFigureOut">
              <a:rPr lang="en-AU" smtClean="0"/>
              <a:t>22/07/2024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AE51-8146-4F3D-8E0F-8A4E630ACFB5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92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29184" y="245366"/>
            <a:ext cx="2633472" cy="101803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7" name="bk object 17"/>
          <p:cNvSpPr/>
          <p:nvPr/>
        </p:nvSpPr>
        <p:spPr>
          <a:xfrm>
            <a:off x="0" y="6327647"/>
            <a:ext cx="12192000" cy="530860"/>
          </a:xfrm>
          <a:custGeom>
            <a:avLst/>
            <a:gdLst/>
            <a:ahLst/>
            <a:cxnLst/>
            <a:rect l="l" t="t" r="r" b="b"/>
            <a:pathLst>
              <a:path w="12192000" h="530859">
                <a:moveTo>
                  <a:pt x="0" y="530351"/>
                </a:moveTo>
                <a:lnTo>
                  <a:pt x="12192000" y="530351"/>
                </a:lnTo>
                <a:lnTo>
                  <a:pt x="12192000" y="0"/>
                </a:lnTo>
                <a:lnTo>
                  <a:pt x="0" y="0"/>
                </a:lnTo>
                <a:lnTo>
                  <a:pt x="0" y="530351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8" name="bk object 18"/>
          <p:cNvSpPr/>
          <p:nvPr/>
        </p:nvSpPr>
        <p:spPr>
          <a:xfrm>
            <a:off x="4593337" y="1263396"/>
            <a:ext cx="7292340" cy="54254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06042" y="399418"/>
            <a:ext cx="797991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5065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DA30-AD80-2E75-A8E9-F98673408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66422-3DD1-7D46-E4BB-AA8947E0B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FBE60-CC12-65CD-BB00-8C2DF7A0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0E2D0-FE8A-1F56-1DD1-E693C004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8850D-4B91-4901-CF01-9D39E213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9214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8D85-E295-6CAB-0AEB-51DDE4FD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FD0E3-0182-05D8-74CC-46A79EFD9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0E86F-A5FE-874E-F8E3-EB3A37A3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507B2-DAC4-F0CE-1FCF-7BB9AD92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B83BF-CDE7-F7AE-B4A0-3D20890D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0390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76107-61E7-CD01-A649-B0700DA5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12077-8AB4-54D8-443A-CAFFB66C0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22531-F437-AACB-21E0-E5279652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2287-05C6-9C58-CD65-610ADC4FF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BD3E9-F794-79F6-0B81-8D89FC46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5790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22EB-FD41-5D9F-413E-4F31FF621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FD97A-70F3-C5BC-6389-4DE87DBF8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974C5-EA87-6CFC-2C1C-C75376A28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E90F9-9455-42F8-9E46-1B173781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21750-480C-22CD-8EE9-4E3EA829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B352F-C6D0-B376-264A-F1028218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8389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C88B0-702C-F3CD-00D4-DC3D268B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29120-9321-DA32-AD38-AFA620B35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8BBAC-882E-56C7-A32C-97219FB47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EC286-0CC2-B77E-57C5-1594E0828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DDD72-92F3-B1E9-BCA2-7E2CB1471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27F819-BE7B-A031-E917-DD02494D1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73D40-48EE-D4FF-7034-FF11C077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D18A5-D54B-7AD3-7131-3C84EA79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0369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0CE9-7EF6-FD4B-4FA7-A94EEEF32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51DF8B-5B4A-1B8D-D693-1A619404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CF490-F969-BD5E-5AA8-806CFBB4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8A2AB-399F-A735-D803-BC279E86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8499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3BCF4E-D939-0174-146F-B1334CD3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A9030-B0BF-DD1D-3893-3BE557B4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979C1-FD31-AE0E-F468-EED4468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831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83A5EB-E159-164F-99F1-7EBAA8C36ACA}"/>
              </a:ext>
            </a:extLst>
          </p:cNvPr>
          <p:cNvSpPr txBox="1">
            <a:spLocks/>
          </p:cNvSpPr>
          <p:nvPr userDrawn="1"/>
        </p:nvSpPr>
        <p:spPr>
          <a:xfrm>
            <a:off x="4590037" y="1273391"/>
            <a:ext cx="6048139" cy="792088"/>
          </a:xfrm>
          <a:prstGeom prst="rect">
            <a:avLst/>
          </a:prstGeom>
        </p:spPr>
        <p:txBody>
          <a:bodyPr lIns="0" rIns="0" anchor="b"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003C6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srgbClr val="003C6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D3531235-1D77-3C4C-92AE-39D8A73B1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413" y="1656884"/>
            <a:ext cx="10515600" cy="1124044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Section header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0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D65AF-F40C-5C77-AD2A-94A084C6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179B-39B0-B5E2-F056-6F99507B6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F5B96-BA2F-D334-EBF5-B875054F7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884F3-8910-E6FB-3C77-7AB4A9EE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9E6D2-A480-9B18-89F4-636EF5BA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BFABB-F331-8168-9946-3571EC27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2625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17288-E1BD-D39F-EC02-735EE371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A2A03-2CF7-F9AC-3DEF-E43645B70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DDD84-5344-B3B4-C14C-5EE208CFC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E6809-B7C7-482D-4012-D4A42BC1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4880A-D76E-D1CD-B4DF-7320DFF43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33F33-DBA8-F654-C300-DD2A30CB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1329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77D7-925E-8756-181A-96949F0F4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DFD95-98FA-1DB1-D453-05376D01E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CC33A-A39E-C167-FDB3-8CC207A4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29F2-DBF7-7B1D-8032-83C8763B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3B8E-8A93-D835-767A-5A668B61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170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A77E3B-2019-E32D-2E19-004C3C2C4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68DCE-C039-143F-ED93-C754154A9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FF79E-C0D5-0E41-8E1B-5BFE6A52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D1C87-80E0-59C0-AEB4-0E921CE1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D63EE-A34C-37E4-AD8B-D0705C56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33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0" y="1916833"/>
            <a:ext cx="11232000" cy="1470025"/>
          </a:xfrm>
        </p:spPr>
        <p:txBody>
          <a:bodyPr lIns="0" rIns="0"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00" y="3398937"/>
            <a:ext cx="112320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856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3273004"/>
            <a:ext cx="112320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772817"/>
            <a:ext cx="11232000" cy="1500187"/>
          </a:xfrm>
        </p:spPr>
        <p:txBody>
          <a:bodyPr anchor="b"/>
          <a:lstStyle>
            <a:lvl1pPr marL="0" indent="0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52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48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83A5EB-E159-164F-99F1-7EBAA8C36ACA}"/>
              </a:ext>
            </a:extLst>
          </p:cNvPr>
          <p:cNvSpPr txBox="1">
            <a:spLocks/>
          </p:cNvSpPr>
          <p:nvPr userDrawn="1"/>
        </p:nvSpPr>
        <p:spPr>
          <a:xfrm>
            <a:off x="4590037" y="1273391"/>
            <a:ext cx="6048139" cy="792088"/>
          </a:xfrm>
          <a:prstGeom prst="rect">
            <a:avLst/>
          </a:prstGeom>
        </p:spPr>
        <p:txBody>
          <a:bodyPr lIns="0" rIns="0" anchor="b"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003C6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srgbClr val="003C6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D3531235-1D77-3C4C-92AE-39D8A73B1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413" y="1656884"/>
            <a:ext cx="10515600" cy="1124044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Section header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3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_White-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61758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0412" y="4539734"/>
            <a:ext cx="9385841" cy="308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67">
                <a:solidFill>
                  <a:srgbClr val="315076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indent="0">
              <a:buFontTx/>
              <a:buNone/>
              <a:defRPr sz="1867">
                <a:latin typeface="Arial" charset="0"/>
                <a:ea typeface="Arial" charset="0"/>
                <a:cs typeface="Arial" charset="0"/>
              </a:defRPr>
            </a:lvl2pPr>
            <a:lvl3pPr marL="1219170" indent="0">
              <a:buFontTx/>
              <a:buNone/>
              <a:defRPr sz="1867">
                <a:latin typeface="Arial" charset="0"/>
                <a:ea typeface="Arial" charset="0"/>
                <a:cs typeface="Arial" charset="0"/>
              </a:defRPr>
            </a:lvl3pPr>
            <a:lvl4pPr marL="1828754" indent="0">
              <a:buFontTx/>
              <a:buNone/>
              <a:defRPr sz="1867">
                <a:latin typeface="Arial" charset="0"/>
                <a:ea typeface="Arial" charset="0"/>
                <a:cs typeface="Arial" charset="0"/>
              </a:defRPr>
            </a:lvl4pPr>
            <a:lvl5pPr marL="2438339" indent="0">
              <a:buFontTx/>
              <a:buNone/>
              <a:defRPr sz="1867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84975"/>
                </a:solidFill>
              </a:defRPr>
            </a:lvl1pPr>
          </a:lstStyle>
          <a:p>
            <a:fld id="{F4E34F2A-20E4-2048-B13C-035AF1922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8104" y="3524953"/>
            <a:ext cx="9398147" cy="8207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spcBef>
                <a:spcPts val="1088"/>
              </a:spcBef>
              <a:defRPr sz="4533" b="1" i="0">
                <a:solidFill>
                  <a:srgbClr val="008B9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0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285815"/>
            <a:ext cx="6336000" cy="43204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116000"/>
            <a:ext cx="11232000" cy="50405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308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i="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720725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896938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285815"/>
            <a:ext cx="6336000" cy="43204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116000"/>
            <a:ext cx="11232000" cy="50405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050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i="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720725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896938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5044" y="613056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rgbClr val="008B98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126331"/>
            <a:ext cx="618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 b="1">
                <a:solidFill>
                  <a:srgbClr val="084975"/>
                </a:solidFill>
                <a:latin typeface="Arial"/>
                <a:cs typeface="Arial"/>
              </a:defRPr>
            </a:lvl1pPr>
          </a:lstStyle>
          <a:p>
            <a:fld id="{1E585FE2-D920-3F45-8120-F16180505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388537"/>
            <a:ext cx="10972800" cy="4380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447752"/>
            <a:ext cx="7209133" cy="492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5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3467" b="1" i="0" kern="1200">
          <a:solidFill>
            <a:srgbClr val="008B98"/>
          </a:solidFill>
          <a:latin typeface="+mj-lt"/>
          <a:ea typeface="+mj-ea"/>
          <a:cs typeface="+mj-cs"/>
        </a:defRPr>
      </a:lvl1pPr>
    </p:titleStyle>
    <p:bodyStyle>
      <a:lvl1pPr marL="489588" indent="-379191" algn="l" defTabSz="609585" rtl="0" eaLnBrk="1" latinLnBrk="0" hangingPunct="1">
        <a:spcBef>
          <a:spcPts val="0"/>
        </a:spcBef>
        <a:spcAft>
          <a:spcPts val="800"/>
        </a:spcAft>
        <a:buFont typeface="Arial"/>
        <a:buChar char="•"/>
        <a:defRPr sz="2933" kern="1200">
          <a:solidFill>
            <a:srgbClr val="315076"/>
          </a:solidFill>
          <a:latin typeface="+mn-lt"/>
          <a:ea typeface="+mn-ea"/>
          <a:cs typeface="+mn-cs"/>
        </a:defRPr>
      </a:lvl1pPr>
      <a:lvl2pPr marL="719982" indent="-379191" algn="l" defTabSz="609585" rtl="0" eaLnBrk="1" latinLnBrk="0" hangingPunct="1">
        <a:spcBef>
          <a:spcPts val="0"/>
        </a:spcBef>
        <a:spcAft>
          <a:spcPts val="800"/>
        </a:spcAft>
        <a:buFont typeface="Arial"/>
        <a:buChar char="–"/>
        <a:defRPr sz="2667" kern="1200">
          <a:solidFill>
            <a:srgbClr val="315076"/>
          </a:solidFill>
          <a:latin typeface="+mn-lt"/>
          <a:ea typeface="+mn-ea"/>
          <a:cs typeface="+mn-cs"/>
        </a:defRPr>
      </a:lvl2pPr>
      <a:lvl3pPr marL="959976" indent="-379191" algn="l" defTabSz="609585" rtl="0" eaLnBrk="1" latinLnBrk="0" hangingPunct="1">
        <a:spcBef>
          <a:spcPts val="0"/>
        </a:spcBef>
        <a:spcAft>
          <a:spcPts val="800"/>
        </a:spcAft>
        <a:buFont typeface="Wingdings" charset="2"/>
        <a:buChar char="§"/>
        <a:defRPr sz="2400" kern="1200">
          <a:solidFill>
            <a:srgbClr val="315076"/>
          </a:solidFill>
          <a:latin typeface="+mn-lt"/>
          <a:ea typeface="+mn-ea"/>
          <a:cs typeface="+mn-cs"/>
        </a:defRPr>
      </a:lvl3pPr>
      <a:lvl4pPr marL="1199970" indent="-379191" algn="l" defTabSz="609585" rtl="0" eaLnBrk="1" latinLnBrk="0" hangingPunct="1">
        <a:spcBef>
          <a:spcPts val="0"/>
        </a:spcBef>
        <a:spcAft>
          <a:spcPts val="800"/>
        </a:spcAft>
        <a:buFont typeface="Courier New"/>
        <a:buChar char="o"/>
        <a:defRPr sz="2133" kern="1200">
          <a:solidFill>
            <a:srgbClr val="315076"/>
          </a:solidFill>
          <a:latin typeface="+mn-lt"/>
          <a:ea typeface="+mn-ea"/>
          <a:cs typeface="+mn-cs"/>
        </a:defRPr>
      </a:lvl4pPr>
      <a:lvl5pPr marL="1441764" indent="-380990" algn="l" defTabSz="609585" rtl="0" eaLnBrk="1" latinLnBrk="0" hangingPunct="1">
        <a:spcBef>
          <a:spcPts val="0"/>
        </a:spcBef>
        <a:spcAft>
          <a:spcPts val="800"/>
        </a:spcAft>
        <a:buFont typeface="Wingdings" charset="2"/>
        <a:buChar char="Ø"/>
        <a:defRPr sz="1867" kern="1200" baseline="0">
          <a:solidFill>
            <a:srgbClr val="315076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B90421-2C8B-F25D-95DE-6457EE8E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6E716-C90D-2705-2477-129A66F4E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766D6-319C-F8A6-8E93-E6FC240A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D0112-2B7E-42F9-BFDB-7C41985BD3CB}" type="datetimeFigureOut">
              <a:rPr lang="en-AU" smtClean="0"/>
              <a:t>22/07/2024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11B75-2C13-EB33-769A-EE29D1525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7F590-194D-9FB1-13A7-FFDD62BDE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3F030-7004-4989-A778-64590883F1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217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ABCBDB-B10D-C943-F193-2B3D319AD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  <a14:imgEffect>
                      <a14:colorTemperature colorTemp="6685"/>
                    </a14:imgEffect>
                    <a14:imgEffect>
                      <a14:saturation sat="165000"/>
                    </a14:imgEffect>
                    <a14:imgEffect>
                      <a14:brightnessContrast bright="-24000" contrast="-31000"/>
                    </a14:imgEffect>
                  </a14:imgLayer>
                </a14:imgProps>
              </a:ext>
            </a:extLst>
          </a:blip>
          <a:srcRect r="13512"/>
          <a:stretch/>
        </p:blipFill>
        <p:spPr>
          <a:xfrm>
            <a:off x="0" y="-142035"/>
            <a:ext cx="12192001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FE41ED1-8821-ED3B-9F7A-60AA7F95D8DF}"/>
              </a:ext>
            </a:extLst>
          </p:cNvPr>
          <p:cNvSpPr txBox="1">
            <a:spLocks/>
          </p:cNvSpPr>
          <p:nvPr/>
        </p:nvSpPr>
        <p:spPr>
          <a:xfrm>
            <a:off x="0" y="734159"/>
            <a:ext cx="12192000" cy="1916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0" b="1" i="0" u="none" strike="noStrike" kern="1200" cap="none" spc="0" normalizeH="0" baseline="0" noProof="0" dirty="0">
                <a:ln>
                  <a:noFill/>
                </a:ln>
                <a:solidFill>
                  <a:srgbClr val="003F51">
                    <a:lumMod val="10000"/>
                    <a:lumOff val="9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WaterSmart Farms</a:t>
            </a:r>
            <a:br>
              <a:rPr kumimoji="0" lang="en-AU" sz="6000" b="0" i="0" u="none" strike="noStrike" kern="1200" cap="none" spc="0" normalizeH="0" baseline="0" noProof="0" dirty="0">
                <a:ln>
                  <a:noFill/>
                </a:ln>
                <a:solidFill>
                  <a:srgbClr val="003F51">
                    <a:lumMod val="10000"/>
                    <a:lumOff val="9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</a:br>
            <a:endParaRPr kumimoji="0" lang="en-AU" sz="3000" b="0" i="0" u="none" strike="noStrike" kern="1200" cap="none" spc="0" normalizeH="0" baseline="0" noProof="0" dirty="0">
              <a:ln>
                <a:noFill/>
              </a:ln>
              <a:solidFill>
                <a:srgbClr val="003F51">
                  <a:lumMod val="10000"/>
                  <a:lumOff val="9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003F51">
                    <a:lumMod val="10000"/>
                    <a:lumOff val="9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</a:b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srgbClr val="003F51">
                  <a:lumMod val="10000"/>
                  <a:lumOff val="9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011C-8053-5AAA-EFB2-11AAA818CC6C}"/>
              </a:ext>
            </a:extLst>
          </p:cNvPr>
          <p:cNvSpPr txBox="1"/>
          <p:nvPr/>
        </p:nvSpPr>
        <p:spPr>
          <a:xfrm>
            <a:off x="0" y="5803900"/>
            <a:ext cx="12192000" cy="1054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Several logos of different companies&#10;&#10;Description automatically generated">
            <a:extLst>
              <a:ext uri="{FF2B5EF4-FFF2-40B4-BE49-F238E27FC236}">
                <a16:creationId xmlns:a16="http://schemas.microsoft.com/office/drawing/2014/main" id="{91433E8E-D383-3EF1-7566-79693387B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6080" r="-1" b="34133"/>
          <a:stretch/>
        </p:blipFill>
        <p:spPr>
          <a:xfrm>
            <a:off x="5882262" y="5803900"/>
            <a:ext cx="6208138" cy="1030286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3F7C77-98A8-3EED-4B71-A692C6C07D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7" y="5941771"/>
            <a:ext cx="2362205" cy="774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72227B-E66D-D1B3-4386-889C7BC96DAD}"/>
              </a:ext>
            </a:extLst>
          </p:cNvPr>
          <p:cNvSpPr txBox="1"/>
          <p:nvPr/>
        </p:nvSpPr>
        <p:spPr>
          <a:xfrm>
            <a:off x="590583" y="4655585"/>
            <a:ext cx="6463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 July 2024</a:t>
            </a:r>
          </a:p>
          <a:p>
            <a:r>
              <a:rPr lang="en-US" dirty="0">
                <a:solidFill>
                  <a:schemeClr val="bg1"/>
                </a:solidFill>
              </a:rPr>
              <a:t>Dr Richard George</a:t>
            </a:r>
          </a:p>
          <a:p>
            <a:r>
              <a:rPr lang="en-US" dirty="0">
                <a:solidFill>
                  <a:schemeClr val="bg1"/>
                </a:solidFill>
              </a:rPr>
              <a:t>Department of Primary Industries and Regional Development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22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43577D-AD24-4C24-6C4E-ABAFE5FA7C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715432"/>
            <a:ext cx="5626806" cy="4363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258D7-EA01-96A7-336F-0A2ED10377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924" y="778827"/>
            <a:ext cx="5210609" cy="5300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7F3FB7-5EB8-4F96-003F-F2F5F6E60E3D}"/>
              </a:ext>
            </a:extLst>
          </p:cNvPr>
          <p:cNvSpPr txBox="1"/>
          <p:nvPr/>
        </p:nvSpPr>
        <p:spPr>
          <a:xfrm>
            <a:off x="806741" y="1082531"/>
            <a:ext cx="5418968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3816">
              <a:spcAft>
                <a:spcPts val="600"/>
              </a:spcAft>
              <a:defRPr/>
            </a:pPr>
            <a:r>
              <a:rPr lang="en-AU" sz="1602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Ceres farm – Wongan Hills – added benefits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99575-4889-72F3-F4C4-E9EBFBAC2E2D}"/>
              </a:ext>
            </a:extLst>
          </p:cNvPr>
          <p:cNvSpPr txBox="1"/>
          <p:nvPr/>
        </p:nvSpPr>
        <p:spPr>
          <a:xfrm>
            <a:off x="2226459" y="5105676"/>
            <a:ext cx="1230409" cy="36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3816">
              <a:spcAft>
                <a:spcPts val="600"/>
              </a:spcAft>
              <a:defRPr/>
            </a:pPr>
            <a:r>
              <a:rPr lang="en-AU" sz="1780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20 ha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DE5F18-FDC1-3AB0-DA13-3B074B12743C}"/>
              </a:ext>
            </a:extLst>
          </p:cNvPr>
          <p:cNvSpPr txBox="1"/>
          <p:nvPr/>
        </p:nvSpPr>
        <p:spPr>
          <a:xfrm>
            <a:off x="7443817" y="978332"/>
            <a:ext cx="4104716" cy="662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3816">
              <a:spcAft>
                <a:spcPts val="600"/>
              </a:spcAft>
              <a:defRPr/>
            </a:pPr>
            <a:r>
              <a:rPr lang="en-AU" sz="1602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RO 60 </a:t>
            </a:r>
            <a:r>
              <a:rPr lang="en-AU" sz="1602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kL</a:t>
            </a:r>
            <a:r>
              <a:rPr lang="en-AU" sz="1602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/day from 3300 mg/L groundwater.</a:t>
            </a:r>
          </a:p>
          <a:p>
            <a:pPr defTabSz="813816">
              <a:spcAft>
                <a:spcPts val="600"/>
              </a:spcAft>
              <a:defRPr/>
            </a:pPr>
            <a:r>
              <a:rPr lang="en-AU" sz="1602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Reject 60 </a:t>
            </a:r>
            <a:r>
              <a:rPr lang="en-AU" sz="1602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kL</a:t>
            </a:r>
            <a:r>
              <a:rPr lang="en-AU" sz="1602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/d, at 6600 mg/L.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FA59C-422A-631C-CAC1-F4D503D3C135}"/>
              </a:ext>
            </a:extLst>
          </p:cNvPr>
          <p:cNvSpPr txBox="1"/>
          <p:nvPr/>
        </p:nvSpPr>
        <p:spPr>
          <a:xfrm>
            <a:off x="9943325" y="5639292"/>
            <a:ext cx="284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Robert Sewell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392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D79B9-E28A-E544-3DE6-05011ED7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AE51-8146-4F3D-8E0F-8A4E630ACFB5}" type="slidenum">
              <a:rPr lang="en-AU" smtClean="0"/>
              <a:t>11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2CAA96-0BED-A873-885A-1BBD47C2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DB456-556F-3D7E-544F-56925715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279" y="362311"/>
            <a:ext cx="8716721" cy="62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68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0296" y="955243"/>
            <a:ext cx="6463956" cy="535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3816">
              <a:spcAft>
                <a:spcPts val="600"/>
              </a:spcAft>
              <a:defRPr/>
            </a:pPr>
            <a:r>
              <a:rPr lang="en-AU" sz="3086" b="1" kern="1200" dirty="0">
                <a:solidFill>
                  <a:srgbClr val="6B211B"/>
                </a:solidFill>
                <a:latin typeface="Calibri Light" panose="020F0302020204030204"/>
                <a:ea typeface="+mn-ea"/>
                <a:cs typeface="+mn-cs"/>
              </a:rPr>
              <a:t>WaterSmart Farms</a:t>
            </a:r>
            <a:endParaRPr lang="en-AU" sz="2492" b="1" kern="1200" dirty="0">
              <a:solidFill>
                <a:srgbClr val="6B211B"/>
              </a:solidFill>
              <a:latin typeface="Calibri" panose="020F0502020204030204"/>
              <a:ea typeface="+mn-ea"/>
              <a:cs typeface="+mn-cs"/>
            </a:endParaRPr>
          </a:p>
          <a:p>
            <a:pPr defTabSz="813816">
              <a:spcAft>
                <a:spcPts val="600"/>
              </a:spcAft>
              <a:defRPr/>
            </a:pPr>
            <a:endParaRPr lang="en-AU" sz="178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813816">
              <a:spcAft>
                <a:spcPts val="600"/>
              </a:spcAft>
              <a:defRPr/>
            </a:pPr>
            <a:r>
              <a:rPr lang="en-AU" sz="178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Partnership – ‘on farm’ reliable water</a:t>
            </a:r>
          </a:p>
          <a:p>
            <a:pPr defTabSz="813816">
              <a:spcAft>
                <a:spcPts val="600"/>
              </a:spcAft>
              <a:defRPr/>
            </a:pPr>
            <a:r>
              <a:rPr lang="en-AU" sz="1780" kern="1200" dirty="0">
                <a:solidFill>
                  <a:srgbClr val="B30000"/>
                </a:solidFill>
                <a:latin typeface="Calibri" panose="020F0502020204030204"/>
                <a:ea typeface="+mn-ea"/>
                <a:cs typeface="+mn-cs"/>
              </a:rPr>
              <a:t>Groundwater</a:t>
            </a:r>
            <a:r>
              <a:rPr lang="en-AU" sz="1780" kern="1200" dirty="0">
                <a:solidFill>
                  <a:srgbClr val="E3906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and </a:t>
            </a:r>
            <a:r>
              <a:rPr lang="en-AU" sz="1780" kern="1200" dirty="0">
                <a:solidFill>
                  <a:srgbClr val="B30000"/>
                </a:solidFill>
                <a:latin typeface="Calibri" panose="020F0502020204030204"/>
                <a:ea typeface="+mn-ea"/>
                <a:cs typeface="+mn-cs"/>
              </a:rPr>
              <a:t>Desalination</a:t>
            </a:r>
          </a:p>
          <a:p>
            <a:pPr marL="254318" indent="-254318" defTabSz="81381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78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Assessing early RO adopters and technology</a:t>
            </a:r>
          </a:p>
          <a:p>
            <a:pPr marL="254318" indent="-254318" defTabSz="81381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78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Assessing new groundwater options and reject disposal</a:t>
            </a:r>
          </a:p>
          <a:p>
            <a:pPr marL="254318" indent="-254318" defTabSz="81381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78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Assessing desalination equipment and related systems</a:t>
            </a:r>
          </a:p>
          <a:p>
            <a:pPr marL="254318" indent="-254318" defTabSz="81381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AU" sz="178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813816">
              <a:spcAft>
                <a:spcPts val="600"/>
              </a:spcAft>
              <a:defRPr/>
            </a:pPr>
            <a:r>
              <a:rPr lang="en-AU" sz="1780" b="1" kern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WaterSmart Dams</a:t>
            </a:r>
            <a:r>
              <a:rPr lang="en-AU" sz="1780" kern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 $4m partnership</a:t>
            </a:r>
          </a:p>
          <a:p>
            <a:pPr defTabSz="813816">
              <a:spcAft>
                <a:spcPts val="600"/>
              </a:spcAft>
              <a:defRPr/>
            </a:pPr>
            <a:r>
              <a:rPr lang="en-AU" sz="1780" kern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Surface water – ‘making dams work again’</a:t>
            </a:r>
          </a:p>
          <a:p>
            <a:pPr marL="254318" indent="-254318" defTabSz="81381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780" kern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Federal Drought Fund and WA Climate Resilience Fund</a:t>
            </a:r>
          </a:p>
          <a:p>
            <a:pPr marL="254318" indent="-254318" defTabSz="81381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780" kern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Partnership - SW Drought Hub, GGA, 4 Groups, UWA and DPIRD</a:t>
            </a:r>
          </a:p>
          <a:p>
            <a:pPr marL="254318" indent="-254318" defTabSz="81381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780" kern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12 science via demonstrations…  </a:t>
            </a:r>
          </a:p>
          <a:p>
            <a:pPr defTabSz="813816">
              <a:spcAft>
                <a:spcPts val="600"/>
              </a:spcAft>
              <a:defRPr/>
            </a:pPr>
            <a:endParaRPr lang="en-AU" sz="979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  <a:p>
            <a:pPr defTabSz="813816">
              <a:spcAft>
                <a:spcPts val="600"/>
              </a:spcAft>
              <a:defRPr/>
            </a:pPr>
            <a:r>
              <a:rPr lang="en-AU" sz="178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+mn-ea"/>
                <a:cs typeface="+mn-cs"/>
              </a:rPr>
              <a:t>WaterSmart Industries </a:t>
            </a:r>
            <a:r>
              <a:rPr lang="en-AU" sz="178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+mn-ea"/>
                <a:cs typeface="+mn-cs"/>
              </a:rPr>
              <a:t>– $5m (</a:t>
            </a:r>
            <a:r>
              <a:rPr lang="en-AU" sz="178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+mn-ea"/>
                <a:cs typeface="+mn-cs"/>
              </a:rPr>
              <a:t>new</a:t>
            </a:r>
            <a:r>
              <a:rPr lang="en-AU" sz="178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+mn-ea"/>
                <a:cs typeface="+mn-cs"/>
              </a:rPr>
              <a:t>) – larger supplies, businesses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9521D-3D93-6135-D31B-73D164296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728" y="442576"/>
            <a:ext cx="4226824" cy="629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9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2141" y="629548"/>
            <a:ext cx="35849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9808">
              <a:spcAft>
                <a:spcPts val="600"/>
              </a:spcAft>
              <a:defRPr/>
            </a:pPr>
            <a:r>
              <a:rPr lang="en-AU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Wheatbelt – its dry?</a:t>
            </a:r>
          </a:p>
          <a:p>
            <a:pPr marL="374904" indent="-374904" defTabSz="74980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Its full of water, but its often too saline, brackish or deep under rock</a:t>
            </a:r>
          </a:p>
          <a:p>
            <a:pPr marL="374904" indent="-374904" defTabSz="74980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Its also still filling up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11910" y="2288848"/>
            <a:ext cx="3584994" cy="960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63814" y="3755366"/>
            <a:ext cx="2648096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9808">
              <a:spcAft>
                <a:spcPts val="600"/>
              </a:spcAft>
              <a:defRPr/>
            </a:pPr>
            <a:r>
              <a:rPr lang="en-AU" sz="1476" kern="1200">
                <a:solidFill>
                  <a:srgbClr val="555555"/>
                </a:solidFill>
                <a:latin typeface="Calibri" panose="020F0502020204030204"/>
                <a:ea typeface="+mn-ea"/>
                <a:cs typeface="+mn-cs"/>
              </a:rPr>
              <a:t>…and for the 70% of areas bores too saline to use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6729" y="5753618"/>
            <a:ext cx="2258149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9808">
              <a:spcAft>
                <a:spcPts val="600"/>
              </a:spcAft>
              <a:defRPr/>
            </a:pPr>
            <a:r>
              <a:rPr lang="en-AU" sz="1476" kern="1200">
                <a:solidFill>
                  <a:srgbClr val="555555"/>
                </a:solidFill>
                <a:latin typeface="Calibri" panose="020F0502020204030204"/>
                <a:ea typeface="+mn-ea"/>
                <a:cs typeface="+mn-cs"/>
              </a:rPr>
              <a:t>Where do you drill?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C27CCA-4BDB-673D-2121-5AE6AA56857F}"/>
              </a:ext>
            </a:extLst>
          </p:cNvPr>
          <p:cNvCxnSpPr/>
          <p:nvPr/>
        </p:nvCxnSpPr>
        <p:spPr>
          <a:xfrm>
            <a:off x="4956551" y="3368991"/>
            <a:ext cx="22144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9F7DDBA-2BA1-BC8E-B734-9890225B2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07806" flipV="1">
            <a:off x="4828619" y="4624536"/>
            <a:ext cx="2284669" cy="131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D19F2-302C-7D13-3E27-4010D7C644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976" y="643467"/>
            <a:ext cx="6760193" cy="5571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28CBD-8651-2448-DDFD-07089F944467}"/>
              </a:ext>
            </a:extLst>
          </p:cNvPr>
          <p:cNvSpPr txBox="1"/>
          <p:nvPr/>
        </p:nvSpPr>
        <p:spPr>
          <a:xfrm>
            <a:off x="6862025" y="1099261"/>
            <a:ext cx="3794054" cy="92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49808">
              <a:spcAft>
                <a:spcPts val="600"/>
              </a:spcAft>
              <a:defRPr/>
            </a:pPr>
            <a:r>
              <a:rPr lang="en-AU" sz="1476" kern="1200">
                <a:solidFill>
                  <a:prstClr val="black"/>
                </a:solidFill>
                <a:highlight>
                  <a:srgbClr val="C0C0C0"/>
                </a:highlight>
                <a:latin typeface="Calibri" panose="020F0502020204030204"/>
                <a:ea typeface="+mn-ea"/>
                <a:cs typeface="+mn-cs"/>
              </a:rPr>
              <a:t>… contrast as SW water resources dry…</a:t>
            </a:r>
          </a:p>
          <a:p>
            <a:pPr algn="r" defTabSz="749808">
              <a:spcAft>
                <a:spcPts val="600"/>
              </a:spcAft>
              <a:defRPr/>
            </a:pPr>
            <a:endParaRPr lang="en-AU" sz="1476" kern="1200">
              <a:solidFill>
                <a:prstClr val="black"/>
              </a:solidFill>
              <a:highlight>
                <a:srgbClr val="C0C0C0"/>
              </a:highlight>
              <a:latin typeface="Calibri" panose="020F0502020204030204"/>
              <a:ea typeface="+mn-ea"/>
              <a:cs typeface="+mn-cs"/>
            </a:endParaRPr>
          </a:p>
          <a:p>
            <a:pPr algn="r" defTabSz="749808">
              <a:spcAft>
                <a:spcPts val="600"/>
              </a:spcAft>
              <a:defRPr/>
            </a:pPr>
            <a:r>
              <a:rPr lang="en-AU" sz="1476" kern="1200">
                <a:solidFill>
                  <a:prstClr val="black"/>
                </a:solidFill>
                <a:highlight>
                  <a:srgbClr val="C0C0C0"/>
                </a:highlight>
                <a:latin typeface="Calibri" panose="020F0502020204030204"/>
                <a:ea typeface="+mn-ea"/>
                <a:cs typeface="+mn-cs"/>
              </a:rPr>
              <a:t>1000’s GL/a recharged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3B8C0-E9FA-B0E2-F417-D77288515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651" y="4506485"/>
            <a:ext cx="3587702" cy="1464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11042-1B08-F06E-FE20-E354C661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830" y="2743198"/>
            <a:ext cx="3584994" cy="1441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49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walking on a grassy hill&#10;&#10;Description automatically generated">
            <a:extLst>
              <a:ext uri="{FF2B5EF4-FFF2-40B4-BE49-F238E27FC236}">
                <a16:creationId xmlns:a16="http://schemas.microsoft.com/office/drawing/2014/main" id="{72D8E80E-DFEA-9E61-626F-E08863DAC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4094" b="8320"/>
          <a:stretch/>
        </p:blipFill>
        <p:spPr>
          <a:xfrm>
            <a:off x="-24" y="-3"/>
            <a:ext cx="12192000" cy="6858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0F4BB8D-6F60-CDEB-2782-2C1A9D883508}"/>
              </a:ext>
            </a:extLst>
          </p:cNvPr>
          <p:cNvSpPr txBox="1">
            <a:spLocks/>
          </p:cNvSpPr>
          <p:nvPr/>
        </p:nvSpPr>
        <p:spPr>
          <a:xfrm>
            <a:off x="561109" y="556583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Finding Groundwater –</a:t>
            </a:r>
          </a:p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endParaRPr lang="en-US" b="1" dirty="0"/>
          </a:p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Geophysics</a:t>
            </a:r>
          </a:p>
        </p:txBody>
      </p:sp>
      <p:pic>
        <p:nvPicPr>
          <p:cNvPr id="12" name="Picture 11" descr="A colorful map of a planet&#10;&#10;Description automatically generated with medium confidence">
            <a:extLst>
              <a:ext uri="{FF2B5EF4-FFF2-40B4-BE49-F238E27FC236}">
                <a16:creationId xmlns:a16="http://schemas.microsoft.com/office/drawing/2014/main" id="{81AE1F7F-A0CD-E245-D8A3-C3707A1D4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23" r="1" b="4358"/>
          <a:stretch/>
        </p:blipFill>
        <p:spPr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16" name="Picture 15" descr="A map of a city&#10;&#10;Description automatically generated">
            <a:extLst>
              <a:ext uri="{FF2B5EF4-FFF2-40B4-BE49-F238E27FC236}">
                <a16:creationId xmlns:a16="http://schemas.microsoft.com/office/drawing/2014/main" id="{DAE2F42A-3911-B066-6FCF-1EA1346E60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9" r="4" b="4"/>
          <a:stretch/>
        </p:blipFill>
        <p:spPr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BF9E6-B7A0-8B31-85D5-740F518E64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1"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0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496280-4CF5-A6CE-4288-0510720727C6}"/>
              </a:ext>
            </a:extLst>
          </p:cNvPr>
          <p:cNvSpPr txBox="1"/>
          <p:nvPr/>
        </p:nvSpPr>
        <p:spPr>
          <a:xfrm>
            <a:off x="640080" y="3598974"/>
            <a:ext cx="3598634" cy="2219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Farmer case studies (~ 20)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3"/>
                </a:solidFill>
              </a:rPr>
              <a:t>Example - York (2020)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Fracture at 70m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Yield airlift &lt; 6 L/sec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2500 TDS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851CCF-5007-1E14-E182-056F96145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8" r="7650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F4369-034E-FE80-D299-A07FC78DC790}"/>
              </a:ext>
            </a:extLst>
          </p:cNvPr>
          <p:cNvSpPr txBox="1"/>
          <p:nvPr/>
        </p:nvSpPr>
        <p:spPr>
          <a:xfrm>
            <a:off x="578122" y="555247"/>
            <a:ext cx="4050483" cy="2219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Fractured Rock – 60-120m holes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Of 17 completed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10 successful (&gt; 1 L/sec)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5 over 3 L/sec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Salinity – all OK for stock</a:t>
            </a:r>
          </a:p>
        </p:txBody>
      </p:sp>
    </p:spTree>
    <p:extLst>
      <p:ext uri="{BB962C8B-B14F-4D97-AF65-F5344CB8AC3E}">
        <p14:creationId xmlns:p14="http://schemas.microsoft.com/office/powerpoint/2010/main" val="101259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210E3F6-A050-1BB1-4FE4-5DBB6D16DB0D}"/>
              </a:ext>
            </a:extLst>
          </p:cNvPr>
          <p:cNvSpPr txBox="1">
            <a:spLocks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Desalination – Inventory - early adoption by farmers </a:t>
            </a:r>
          </a:p>
        </p:txBody>
      </p:sp>
      <p:pic>
        <p:nvPicPr>
          <p:cNvPr id="2" name="Picture 1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F605A06C-4133-A7EB-EF43-7466E22FD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10" y="1850923"/>
            <a:ext cx="6421167" cy="43392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B989A85-2BFC-3900-E341-15E7C9139AD2}"/>
              </a:ext>
            </a:extLst>
          </p:cNvPr>
          <p:cNvSpPr txBox="1">
            <a:spLocks/>
          </p:cNvSpPr>
          <p:nvPr/>
        </p:nvSpPr>
        <p:spPr>
          <a:xfrm>
            <a:off x="8245531" y="2691346"/>
            <a:ext cx="2160213" cy="2504165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2306" indent="-162306" defTabSz="649224">
              <a:lnSpc>
                <a:spcPct val="100000"/>
              </a:lnSpc>
              <a:spcBef>
                <a:spcPts val="426"/>
              </a:spcBef>
              <a:defRPr/>
            </a:pPr>
            <a:r>
              <a:rPr lang="en-AU" sz="1420" kern="1200">
                <a:solidFill>
                  <a:srgbClr val="003F51">
                    <a:lumMod val="90000"/>
                    <a:lumOff val="10000"/>
                  </a:srgbClr>
                </a:solidFill>
                <a:latin typeface="Calibri" panose="020F0502020204030204"/>
                <a:ea typeface="+mn-ea"/>
                <a:cs typeface="+mn-cs"/>
              </a:rPr>
              <a:t>51 existing farm RO units identified.</a:t>
            </a:r>
          </a:p>
          <a:p>
            <a:pPr marL="162306" indent="-162306" defTabSz="649224">
              <a:lnSpc>
                <a:spcPct val="100000"/>
              </a:lnSpc>
              <a:spcBef>
                <a:spcPts val="426"/>
              </a:spcBef>
              <a:defRPr/>
            </a:pPr>
            <a:r>
              <a:rPr lang="en-AU" sz="1420" kern="1200">
                <a:solidFill>
                  <a:srgbClr val="003F51">
                    <a:lumMod val="90000"/>
                    <a:lumOff val="10000"/>
                  </a:srgbClr>
                </a:solidFill>
                <a:latin typeface="Calibri" panose="020F0502020204030204"/>
                <a:ea typeface="+mn-ea"/>
                <a:cs typeface="+mn-cs"/>
              </a:rPr>
              <a:t>Inventory and analysis of performance, durability, maintenance and costs.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003F51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831C8-7C8A-8FB4-17B7-22FB7042BE31}"/>
              </a:ext>
            </a:extLst>
          </p:cNvPr>
          <p:cNvSpPr txBox="1"/>
          <p:nvPr/>
        </p:nvSpPr>
        <p:spPr>
          <a:xfrm>
            <a:off x="1750940" y="6085367"/>
            <a:ext cx="8714060" cy="245324"/>
          </a:xfrm>
          <a:prstGeom prst="rect">
            <a:avLst/>
          </a:prstGeom>
          <a:solidFill>
            <a:srgbClr val="BFD7DF">
              <a:alpha val="20000"/>
            </a:srgbClr>
          </a:solidFill>
        </p:spPr>
        <p:txBody>
          <a:bodyPr wrap="square">
            <a:spAutoFit/>
          </a:bodyPr>
          <a:lstStyle/>
          <a:p>
            <a:pPr algn="r" defTabSz="649224">
              <a:spcAft>
                <a:spcPts val="600"/>
              </a:spcAft>
              <a:defRPr/>
            </a:pPr>
            <a:r>
              <a:rPr lang="en-AU" sz="994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WaterSmart Farms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187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E34F2A-20E4-2048-B13C-035AF1922711}" type="slidenum">
              <a:rPr lang="en-US"/>
              <a:pPr defTabSz="1219170"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5134" y="468939"/>
            <a:ext cx="7659756" cy="1642796"/>
          </a:xfrm>
        </p:spPr>
        <p:txBody>
          <a:bodyPr/>
          <a:lstStyle/>
          <a:p>
            <a:r>
              <a:rPr lang="en-US" dirty="0"/>
              <a:t>Community </a:t>
            </a:r>
            <a:br>
              <a:rPr lang="en-US" dirty="0"/>
            </a:br>
            <a:r>
              <a:rPr lang="en-US" dirty="0"/>
              <a:t>Desalination Units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CFB42-1009-340A-D85A-70774DE3B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0" t="13655" r="23391" b="11942"/>
          <a:stretch/>
        </p:blipFill>
        <p:spPr>
          <a:xfrm>
            <a:off x="387167" y="3655158"/>
            <a:ext cx="3782111" cy="2540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92CBE2-2290-ADF1-F739-E77AA71613D2}"/>
              </a:ext>
            </a:extLst>
          </p:cNvPr>
          <p:cNvSpPr txBox="1"/>
          <p:nvPr/>
        </p:nvSpPr>
        <p:spPr>
          <a:xfrm>
            <a:off x="4645133" y="1893151"/>
            <a:ext cx="44127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AU" sz="2400" dirty="0">
                <a:solidFill>
                  <a:srgbClr val="004571"/>
                </a:solidFill>
                <a:latin typeface="Arial"/>
              </a:rPr>
              <a:t>Dumbleyung</a:t>
            </a:r>
          </a:p>
          <a:p>
            <a:pPr defTabSz="1219170"/>
            <a:r>
              <a:rPr lang="en-AU" sz="1600" dirty="0">
                <a:solidFill>
                  <a:srgbClr val="004571"/>
                </a:solidFill>
                <a:latin typeface="Arial"/>
              </a:rPr>
              <a:t>18g/L feed, 10kL/day, 45% recovery</a:t>
            </a:r>
          </a:p>
          <a:p>
            <a:pPr defTabSz="1219170"/>
            <a:r>
              <a:rPr lang="en-AU" sz="1600" dirty="0">
                <a:solidFill>
                  <a:srgbClr val="004571"/>
                </a:solidFill>
                <a:latin typeface="Arial"/>
              </a:rPr>
              <a:t>Existing bores place and existing dam for reject disposal</a:t>
            </a:r>
          </a:p>
          <a:p>
            <a:pPr defTabSz="1219170"/>
            <a:endParaRPr lang="en-AU" sz="1600" dirty="0">
              <a:solidFill>
                <a:srgbClr val="004571"/>
              </a:solidFill>
              <a:latin typeface="Arial"/>
            </a:endParaRPr>
          </a:p>
          <a:p>
            <a:pPr defTabSz="1219170"/>
            <a:r>
              <a:rPr lang="en-AU" sz="2400" dirty="0">
                <a:solidFill>
                  <a:srgbClr val="004571"/>
                </a:solidFill>
                <a:latin typeface="Arial"/>
              </a:rPr>
              <a:t>Katanning</a:t>
            </a:r>
            <a:r>
              <a:rPr lang="en-AU" sz="1600" dirty="0">
                <a:solidFill>
                  <a:srgbClr val="004571"/>
                </a:solidFill>
                <a:latin typeface="Arial"/>
              </a:rPr>
              <a:t> </a:t>
            </a:r>
          </a:p>
          <a:p>
            <a:pPr defTabSz="1219170"/>
            <a:r>
              <a:rPr lang="en-AU" sz="1600" dirty="0">
                <a:solidFill>
                  <a:srgbClr val="004571"/>
                </a:solidFill>
                <a:latin typeface="Arial"/>
              </a:rPr>
              <a:t>8.5g/L feed, 20kL/day, 55% recovery</a:t>
            </a:r>
          </a:p>
          <a:p>
            <a:pPr defTabSz="1219170"/>
            <a:r>
              <a:rPr lang="en-AU" sz="1600" dirty="0">
                <a:solidFill>
                  <a:srgbClr val="004571"/>
                </a:solidFill>
                <a:latin typeface="Arial"/>
              </a:rPr>
              <a:t>Existing bores place and existing evaporation dam already in use</a:t>
            </a:r>
          </a:p>
          <a:p>
            <a:pPr defTabSz="1219170"/>
            <a:endParaRPr lang="en-AU" sz="1600" dirty="0">
              <a:solidFill>
                <a:srgbClr val="004571"/>
              </a:solidFill>
              <a:latin typeface="Arial"/>
            </a:endParaRPr>
          </a:p>
          <a:p>
            <a:pPr defTabSz="1219170"/>
            <a:r>
              <a:rPr lang="en-AU" sz="2400" dirty="0">
                <a:solidFill>
                  <a:srgbClr val="004571"/>
                </a:solidFill>
                <a:latin typeface="Arial"/>
              </a:rPr>
              <a:t>Merredin</a:t>
            </a:r>
          </a:p>
          <a:p>
            <a:pPr defTabSz="1219170"/>
            <a:r>
              <a:rPr lang="en-AU" sz="1600" dirty="0">
                <a:solidFill>
                  <a:srgbClr val="004571"/>
                </a:solidFill>
                <a:latin typeface="Arial"/>
              </a:rPr>
              <a:t>20g/L feed, 70kL/day, 40% recovery</a:t>
            </a:r>
          </a:p>
          <a:p>
            <a:pPr defTabSz="1219170"/>
            <a:r>
              <a:rPr lang="en-AU" sz="1600" dirty="0">
                <a:solidFill>
                  <a:srgbClr val="004571"/>
                </a:solidFill>
                <a:latin typeface="Arial"/>
              </a:rPr>
              <a:t>Existing bores place and existing evaporation dam already in use, RO retrofit required</a:t>
            </a:r>
          </a:p>
          <a:p>
            <a:pPr defTabSz="1219170"/>
            <a:endParaRPr lang="en-AU" sz="1600" dirty="0">
              <a:solidFill>
                <a:srgbClr val="004571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9430A8-2AA0-0836-A06C-C87E30C36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187" y="124063"/>
            <a:ext cx="2851841" cy="6697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836A7-6AB3-7051-2BEB-F8A18EF3CB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67" y="311847"/>
            <a:ext cx="3740531" cy="31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1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53A2B9-A7E1-2C5E-89D3-FB663EDF7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" y="2512863"/>
            <a:ext cx="5391150" cy="319425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0050B-CB35-6AD6-64FA-7BF0AEF0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126331"/>
            <a:ext cx="61806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4E34F2A-20E4-2048-B13C-035AF1922711}" type="slidenum">
              <a:rPr lang="en-US" sz="18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D97589-3D59-FA7A-C68A-AE27A706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1244388"/>
            <a:ext cx="7209133" cy="492443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Wongutha CAPS  - 30 </a:t>
            </a:r>
            <a:r>
              <a:rPr lang="en-US" sz="2400" dirty="0" err="1"/>
              <a:t>kL</a:t>
            </a:r>
            <a:r>
              <a:rPr lang="en-US" sz="2400" dirty="0"/>
              <a:t>/day, solar off 120 panels</a:t>
            </a:r>
            <a:br>
              <a:rPr lang="en-US" sz="1400" dirty="0"/>
            </a:br>
            <a:endParaRPr lang="en-AU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50C64-0B8D-7051-F1F4-2ABBBB5808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396" y="2512863"/>
            <a:ext cx="5391150" cy="4043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17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6D5BE6-B8F6-F8D6-5BF2-94969E4D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AU" sz="4000" b="1">
                <a:solidFill>
                  <a:srgbClr val="FFFFFF"/>
                </a:solidFill>
              </a:rPr>
              <a:t>Reject water – managed by SLCAct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4014E9-966D-45EB-402D-EDB25C4475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123" y="2394381"/>
            <a:ext cx="2040133" cy="3559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4DA65A-6DE0-8EFF-B500-8C4871645A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675" y="2112579"/>
            <a:ext cx="2315607" cy="3349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D4EAF-1429-964A-81BE-D8E78AFAE5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186" y="2112579"/>
            <a:ext cx="3863450" cy="3320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9BC566-7CFB-E780-68F9-4243551DFD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791" y="3586769"/>
            <a:ext cx="2132026" cy="2718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BA2B7-6774-FB42-704C-1484611BED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004" y="4174162"/>
            <a:ext cx="1528330" cy="2113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F44813-9F5A-6B3D-B453-02765711458A}"/>
              </a:ext>
            </a:extLst>
          </p:cNvPr>
          <p:cNvSpPr txBox="1"/>
          <p:nvPr/>
        </p:nvSpPr>
        <p:spPr>
          <a:xfrm>
            <a:off x="2057886" y="2561433"/>
            <a:ext cx="1361298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8368">
              <a:spcAft>
                <a:spcPts val="600"/>
              </a:spcAft>
              <a:defRPr/>
            </a:pPr>
            <a:r>
              <a:rPr lang="en-AU" sz="1296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Reject bores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3E20E3-2F23-984B-029E-FC46991A1D6C}"/>
              </a:ext>
            </a:extLst>
          </p:cNvPr>
          <p:cNvSpPr txBox="1"/>
          <p:nvPr/>
        </p:nvSpPr>
        <p:spPr>
          <a:xfrm>
            <a:off x="4012751" y="2529298"/>
            <a:ext cx="1481305" cy="491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 Black" panose="020B0A04020102020204" pitchFamily="34" charset="0"/>
              </a:defRPr>
            </a:lvl1pPr>
          </a:lstStyle>
          <a:p>
            <a:pPr defTabSz="658368">
              <a:spcAft>
                <a:spcPts val="600"/>
              </a:spcAft>
              <a:defRPr/>
            </a:pPr>
            <a:r>
              <a:rPr lang="en-AU" sz="1296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Evaporation basins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93F88A-A242-DB15-2775-AED90841747B}"/>
              </a:ext>
            </a:extLst>
          </p:cNvPr>
          <p:cNvSpPr txBox="1"/>
          <p:nvPr/>
        </p:nvSpPr>
        <p:spPr>
          <a:xfrm>
            <a:off x="6870617" y="2653102"/>
            <a:ext cx="2214249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 Black" panose="020B0A04020102020204" pitchFamily="34" charset="0"/>
              </a:defRPr>
            </a:lvl1pPr>
          </a:lstStyle>
          <a:p>
            <a:pPr defTabSz="658368">
              <a:spcAft>
                <a:spcPts val="600"/>
              </a:spcAft>
              <a:defRPr/>
            </a:pPr>
            <a:r>
              <a:rPr lang="en-AU" sz="1296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Farm salt lakes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3DD4CE-87AF-8516-985C-FF3187A6DB86}"/>
              </a:ext>
            </a:extLst>
          </p:cNvPr>
          <p:cNvSpPr txBox="1"/>
          <p:nvPr/>
        </p:nvSpPr>
        <p:spPr>
          <a:xfrm>
            <a:off x="8385415" y="3707122"/>
            <a:ext cx="1178200" cy="491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58368">
              <a:spcAft>
                <a:spcPts val="600"/>
              </a:spcAft>
              <a:defRPr/>
            </a:pPr>
            <a:r>
              <a:rPr lang="en-AU" sz="1296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Existing drains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D92AB3-4E15-684D-3C2A-D3DD744BECA3}"/>
              </a:ext>
            </a:extLst>
          </p:cNvPr>
          <p:cNvSpPr txBox="1"/>
          <p:nvPr/>
        </p:nvSpPr>
        <p:spPr>
          <a:xfrm>
            <a:off x="6638702" y="4679196"/>
            <a:ext cx="1395632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8368">
              <a:spcAft>
                <a:spcPts val="600"/>
              </a:spcAft>
              <a:defRPr/>
            </a:pPr>
            <a:r>
              <a:rPr lang="en-AU" sz="1296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Saline dams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9203E-804E-1D1A-6A68-3809B37250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012" y="4339553"/>
            <a:ext cx="1848025" cy="19482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66C5DF-7E9B-59FA-D129-4F98E9A700A3}"/>
              </a:ext>
            </a:extLst>
          </p:cNvPr>
          <p:cNvSpPr txBox="1"/>
          <p:nvPr/>
        </p:nvSpPr>
        <p:spPr>
          <a:xfrm>
            <a:off x="3932123" y="4427165"/>
            <a:ext cx="1392109" cy="491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58368">
              <a:spcAft>
                <a:spcPts val="600"/>
              </a:spcAft>
              <a:defRPr/>
            </a:pPr>
            <a:r>
              <a:rPr lang="en-AU" sz="1296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Bio-receptors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460169"/>
      </p:ext>
    </p:extLst>
  </p:cSld>
  <p:clrMapOvr>
    <a:masterClrMapping/>
  </p:clrMapOvr>
</p:sld>
</file>

<file path=ppt/theme/theme1.xml><?xml version="1.0" encoding="utf-8"?>
<a:theme xmlns:a="http://schemas.openxmlformats.org/drawingml/2006/main" name="DPIRD blue content slides">
  <a:themeElements>
    <a:clrScheme name="DAFWA">
      <a:dk1>
        <a:sysClr val="windowText" lastClr="000000"/>
      </a:dk1>
      <a:lt1>
        <a:sysClr val="window" lastClr="FFFFFF"/>
      </a:lt1>
      <a:dk2>
        <a:srgbClr val="007D57"/>
      </a:dk2>
      <a:lt2>
        <a:srgbClr val="EEECE1"/>
      </a:lt2>
      <a:accent1>
        <a:srgbClr val="007D57"/>
      </a:accent1>
      <a:accent2>
        <a:srgbClr val="FDC82F"/>
      </a:accent2>
      <a:accent3>
        <a:srgbClr val="C75B12"/>
      </a:accent3>
      <a:accent4>
        <a:srgbClr val="A2AD00"/>
      </a:accent4>
      <a:accent5>
        <a:srgbClr val="00B9E4"/>
      </a:accent5>
      <a:accent6>
        <a:srgbClr val="003C69"/>
      </a:accent6>
      <a:hlink>
        <a:srgbClr val="A2AD00"/>
      </a:hlink>
      <a:folHlink>
        <a:srgbClr val="00B9E4"/>
      </a:folHlink>
    </a:clrScheme>
    <a:fontScheme name="DAFW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IRD Presentation1" id="{B37D1750-DB68-684E-B6C7-5AC984B81C46}" vid="{43EE974D-5E1A-954E-A10C-887072A02DA0}"/>
    </a:ext>
  </a:extLst>
</a:theme>
</file>

<file path=ppt/theme/theme2.xml><?xml version="1.0" encoding="utf-8"?>
<a:theme xmlns:a="http://schemas.openxmlformats.org/drawingml/2006/main" name="1_DPIRD blue content slides">
  <a:themeElements>
    <a:clrScheme name="DAFWA">
      <a:dk1>
        <a:sysClr val="windowText" lastClr="000000"/>
      </a:dk1>
      <a:lt1>
        <a:sysClr val="window" lastClr="FFFFFF"/>
      </a:lt1>
      <a:dk2>
        <a:srgbClr val="007D57"/>
      </a:dk2>
      <a:lt2>
        <a:srgbClr val="EEECE1"/>
      </a:lt2>
      <a:accent1>
        <a:srgbClr val="007D57"/>
      </a:accent1>
      <a:accent2>
        <a:srgbClr val="FDC82F"/>
      </a:accent2>
      <a:accent3>
        <a:srgbClr val="C75B12"/>
      </a:accent3>
      <a:accent4>
        <a:srgbClr val="A2AD00"/>
      </a:accent4>
      <a:accent5>
        <a:srgbClr val="00B9E4"/>
      </a:accent5>
      <a:accent6>
        <a:srgbClr val="003C69"/>
      </a:accent6>
      <a:hlink>
        <a:srgbClr val="A2AD00"/>
      </a:hlink>
      <a:folHlink>
        <a:srgbClr val="00B9E4"/>
      </a:folHlink>
    </a:clrScheme>
    <a:fontScheme name="DAFW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IRD Presentation1" id="{B37D1750-DB68-684E-B6C7-5AC984B81C46}" vid="{43EE974D-5E1A-954E-A10C-887072A02DA0}"/>
    </a:ext>
  </a:extLst>
</a:theme>
</file>

<file path=ppt/theme/theme3.xml><?xml version="1.0" encoding="utf-8"?>
<a:theme xmlns:a="http://schemas.openxmlformats.org/drawingml/2006/main" name="blank">
  <a:themeElements>
    <a:clrScheme name="Custom 3">
      <a:dk1>
        <a:srgbClr val="0045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249DB1"/>
      </a:accent2>
      <a:accent3>
        <a:srgbClr val="034571"/>
      </a:accent3>
      <a:accent4>
        <a:srgbClr val="008E75"/>
      </a:accent4>
      <a:accent5>
        <a:srgbClr val="67BDD3"/>
      </a:accent5>
      <a:accent6>
        <a:srgbClr val="712069"/>
      </a:accent6>
      <a:hlink>
        <a:srgbClr val="3F6BAF"/>
      </a:hlink>
      <a:folHlink>
        <a:srgbClr val="03446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6" id="{EDCD0077-9B90-7B42-81AC-A123CE4C7F42}" vid="{F54D65DB-55D2-4B49-B18E-7121ACBA1884}"/>
    </a:ext>
  </a:extLst>
</a:theme>
</file>

<file path=ppt/theme/theme4.xml><?xml version="1.0" encoding="utf-8"?>
<a:theme xmlns:a="http://schemas.openxmlformats.org/drawingml/2006/main" name="1_Office Theme">
  <a:themeElements>
    <a:clrScheme name="DPIRD colours">
      <a:dk1>
        <a:sysClr val="windowText" lastClr="000000"/>
      </a:dk1>
      <a:lt1>
        <a:sysClr val="window" lastClr="FFFFFF"/>
      </a:lt1>
      <a:dk2>
        <a:srgbClr val="003F51"/>
      </a:dk2>
      <a:lt2>
        <a:srgbClr val="FFFFFF"/>
      </a:lt2>
      <a:accent1>
        <a:srgbClr val="003F51"/>
      </a:accent1>
      <a:accent2>
        <a:srgbClr val="BFD7DF"/>
      </a:accent2>
      <a:accent3>
        <a:srgbClr val="21574C"/>
      </a:accent3>
      <a:accent4>
        <a:srgbClr val="C0CEA2"/>
      </a:accent4>
      <a:accent5>
        <a:srgbClr val="6B211B"/>
      </a:accent5>
      <a:accent6>
        <a:srgbClr val="E39064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F Record" ma:contentTypeID="0x010100A333C469CAE4C7438C6A30DDB100994D00AE703403213A6A4C93E764FA2AE3CF96" ma:contentTypeVersion="23" ma:contentTypeDescription="CF Record Document" ma:contentTypeScope="" ma:versionID="701ef213b969ae5bd96ce0af15c5ed5b">
  <xsd:schema xmlns:xsd="http://www.w3.org/2001/XMLSchema" xmlns:xs="http://www.w3.org/2001/XMLSchema" xmlns:p="http://schemas.microsoft.com/office/2006/metadata/properties" xmlns:ns2="09b5d497-2cbf-4c45-94df-ca526ac3db55" xmlns:ns3="1552e477-1f70-48aa-97fa-27f109edd50d" targetNamespace="http://schemas.microsoft.com/office/2006/metadata/properties" ma:root="true" ma:fieldsID="b05cfd5b826f42b699f1773cc8c9d750" ns2:_="" ns3:_="">
    <xsd:import namespace="09b5d497-2cbf-4c45-94df-ca526ac3db55"/>
    <xsd:import namespace="1552e477-1f70-48aa-97fa-27f109edd50d"/>
    <xsd:element name="properties">
      <xsd:complexType>
        <xsd:sequence>
          <xsd:element name="documentManagement">
            <xsd:complexType>
              <xsd:all>
                <xsd:element ref="ns2:VitalRecord" minOccurs="0"/>
                <xsd:element ref="ns2:ApprovalStatu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2:_dlc_DocId" minOccurs="0"/>
                <xsd:element ref="ns2:_dlc_DocIdUrl" minOccurs="0"/>
                <xsd:element ref="ns2:_dlc_DocIdPersistId" minOccurs="0"/>
                <xsd:element ref="ns2:i0f84bba906045b4af568ee102a52dcb" minOccurs="0"/>
                <xsd:element ref="ns2:TaxCatchAll" minOccurs="0"/>
                <xsd:element ref="ns3:FolderPath" minOccurs="0"/>
                <xsd:element ref="ns3:Permanent_x0020_Record" minOccurs="0"/>
                <xsd:element ref="ns3:lcf76f155ced4ddcb4097134ff3c332f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5d497-2cbf-4c45-94df-ca526ac3db55" elementFormDefault="qualified">
    <xsd:import namespace="http://schemas.microsoft.com/office/2006/documentManagement/types"/>
    <xsd:import namespace="http://schemas.microsoft.com/office/infopath/2007/PartnerControls"/>
    <xsd:element name="VitalRecord" ma:index="8" nillable="true" ma:displayName="Vital Record" ma:hidden="true" ma:internalName="VitalRecord" ma:readOnly="false">
      <xsd:simpleType>
        <xsd:restriction base="dms:Boolean"/>
      </xsd:simpleType>
    </xsd:element>
    <xsd:element name="ApprovalStatus" ma:index="9" nillable="true" ma:displayName="Approval Status" ma:hidden="true" ma:internalName="ApprovalStatus" ma:readOnly="false">
      <xsd:simpleType>
        <xsd:restriction base="dms:Choice">
          <xsd:enumeration value="Pending"/>
          <xsd:enumeration value="Approved"/>
          <xsd:enumeration value="Reviewed"/>
          <xsd:enumeration value="Rejected"/>
        </xsd:restriction>
      </xsd:simpleType>
    </xsd:element>
    <xsd:element name="_dlc_DocId" ma:index="1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0f84bba906045b4af568ee102a52dcb" ma:index="22" ma:taxonomy="true" ma:internalName="i0f84bba906045b4af568ee102a52dcb" ma:taxonomyFieldName="RevIMBCS" ma:displayName="Classification" ma:indexed="true" ma:default="12;#Planning and Reporting|126081fd-36e8-41c8-bcf7-64607bf06fbb" ma:fieldId="{20f84bba-9060-45b4-af56-8ee102a52dcb}" ma:sspId="3898e7d8-35a3-43d0-b61f-7ea1ca5f3773" ma:termSetId="75eaad18-a976-4019-9afe-7399ddd45660" ma:anchorId="9350b1cc-c1eb-4d78-9d07-311875bb8b40" ma:open="false" ma:isKeyword="false">
      <xsd:complexType>
        <xsd:sequence>
          <xsd:element ref="pc:Terms" minOccurs="0" maxOccurs="1"/>
        </xsd:sequence>
      </xsd:complexType>
    </xsd:element>
    <xsd:element name="TaxCatchAll" ma:index="23" nillable="true" ma:displayName="Taxonomy Catch All Column" ma:hidden="true" ma:list="{bda79353-c38c-4dfd-bf27-1fad38e82661}" ma:internalName="TaxCatchAll" ma:showField="CatchAllData" ma:web="09b5d497-2cbf-4c45-94df-ca526ac3db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52e477-1f70-48aa-97fa-27f109edd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FolderPath" ma:index="24" nillable="true" ma:displayName="Folder Path" ma:format="Dropdown" ma:internalName="FolderPath">
      <xsd:simpleType>
        <xsd:restriction base="dms:Text">
          <xsd:maxLength value="255"/>
        </xsd:restriction>
      </xsd:simpleType>
    </xsd:element>
    <xsd:element name="Permanent_x0020_Record" ma:index="25" nillable="true" ma:displayName="Permanent Record" ma:default="0" ma:internalName="Permanent_x0020_Record">
      <xsd:simpleType>
        <xsd:restriction base="dms:Boolea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3898e7d8-35a3-43d0-b61f-7ea1ca5f37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578DAC-616E-478B-ABB1-654D85766531}"/>
</file>

<file path=customXml/itemProps2.xml><?xml version="1.0" encoding="utf-8"?>
<ds:datastoreItem xmlns:ds="http://schemas.openxmlformats.org/officeDocument/2006/customXml" ds:itemID="{A6F486FF-3BE8-4B3D-BAE3-61AE4E727824}"/>
</file>

<file path=customXml/itemProps3.xml><?xml version="1.0" encoding="utf-8"?>
<ds:datastoreItem xmlns:ds="http://schemas.openxmlformats.org/officeDocument/2006/customXml" ds:itemID="{77A3F771-C29F-43EB-B822-D0E142503A9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10058</TotalTime>
  <Words>937</Words>
  <Application>Microsoft Office PowerPoint</Application>
  <PresentationFormat>Widescreen</PresentationFormat>
  <Paragraphs>167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Courier New</vt:lpstr>
      <vt:lpstr>Wingdings</vt:lpstr>
      <vt:lpstr>DPIRD blue content slides</vt:lpstr>
      <vt:lpstr>1_DPIRD blue content slides</vt:lpstr>
      <vt:lpstr>blank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 Desalination Units</vt:lpstr>
      <vt:lpstr>Wongutha CAPS  - 30 kL/day, solar off 120 panels </vt:lpstr>
      <vt:lpstr>Reject water – managed by SLCAct</vt:lpstr>
      <vt:lpstr>PowerPoint Presentation</vt:lpstr>
      <vt:lpstr>Questions</vt:lpstr>
    </vt:vector>
  </TitlesOfParts>
  <Company>Department of Regional Development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Lothian, Kat</dc:creator>
  <cp:lastModifiedBy>Richard George</cp:lastModifiedBy>
  <cp:revision>604</cp:revision>
  <cp:lastPrinted>2024-04-09T04:14:14Z</cp:lastPrinted>
  <dcterms:created xsi:type="dcterms:W3CDTF">2017-08-22T05:02:02Z</dcterms:created>
  <dcterms:modified xsi:type="dcterms:W3CDTF">2024-07-22T07:17:27Z</dcterms:modified>
</cp:coreProperties>
</file>